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7"/>
  </p:notesMasterIdLst>
  <p:sldIdLst>
    <p:sldId id="256" r:id="rId2"/>
    <p:sldId id="257" r:id="rId3"/>
    <p:sldId id="260" r:id="rId4"/>
    <p:sldId id="258" r:id="rId5"/>
    <p:sldId id="261" r:id="rId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853" autoAdjust="0"/>
    <p:restoredTop sz="87075" autoAdjust="0"/>
  </p:normalViewPr>
  <p:slideViewPr>
    <p:cSldViewPr snapToGrid="0" showGuides="1">
      <p:cViewPr varScale="1">
        <p:scale>
          <a:sx n="129" d="100"/>
          <a:sy n="129" d="100"/>
        </p:scale>
        <p:origin x="108" y="15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C8E0A5-C918-446E-9301-FF61F2793A93}" type="datetimeFigureOut">
              <a:rPr kumimoji="1" lang="ja-JP" altLang="en-US" smtClean="0"/>
              <a:t>2025/1/28</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2F6FC1-6FB5-4805-9F26-FB0388750E36}" type="slidenum">
              <a:rPr kumimoji="1" lang="ja-JP" altLang="en-US" smtClean="0"/>
              <a:t>‹#›</a:t>
            </a:fld>
            <a:endParaRPr kumimoji="1" lang="ja-JP" altLang="en-US"/>
          </a:p>
        </p:txBody>
      </p:sp>
    </p:spTree>
    <p:extLst>
      <p:ext uri="{BB962C8B-B14F-4D97-AF65-F5344CB8AC3E}">
        <p14:creationId xmlns:p14="http://schemas.microsoft.com/office/powerpoint/2010/main" val="34547146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3000" y="685800"/>
            <a:ext cx="4572000" cy="3429000"/>
          </a:xfrm>
        </p:spPr>
      </p:sp>
      <p:sp>
        <p:nvSpPr>
          <p:cNvPr id="3" name="ノート プレースホルダー 2"/>
          <p:cNvSpPr>
            <a:spLocks noGrp="1"/>
          </p:cNvSpPr>
          <p:nvPr>
            <p:ph type="body" idx="1"/>
          </p:nvPr>
        </p:nvSpPr>
        <p:spPr/>
        <p:txBody>
          <a:bodyPr/>
          <a:lstStyle/>
          <a:p>
            <a:r>
              <a:rPr kumimoji="1" lang="ja-JP" altLang="en-US" dirty="0"/>
              <a:t>表紙（</a:t>
            </a:r>
            <a:r>
              <a:rPr kumimoji="1" lang="ja-JP" altLang="en-US" dirty="0">
                <a:sym typeface="Wingdings" panose="05000000000000000000" pitchFamily="2" charset="2"/>
              </a:rPr>
              <a:t>企業名</a:t>
            </a:r>
            <a:r>
              <a:rPr kumimoji="1" lang="en-US" altLang="ja-JP" dirty="0">
                <a:sym typeface="Wingdings" panose="05000000000000000000" pitchFamily="2" charset="2"/>
              </a:rPr>
              <a:t>/</a:t>
            </a:r>
            <a:r>
              <a:rPr kumimoji="1" lang="ja-JP" altLang="en-US" dirty="0">
                <a:sym typeface="Wingdings" panose="05000000000000000000" pitchFamily="2" charset="2"/>
              </a:rPr>
              <a:t>拠点名称</a:t>
            </a:r>
            <a:r>
              <a:rPr kumimoji="1" lang="en-US" altLang="ja-JP" dirty="0">
                <a:sym typeface="Wingdings" panose="05000000000000000000" pitchFamily="2" charset="2"/>
              </a:rPr>
              <a:t>/</a:t>
            </a:r>
            <a:r>
              <a:rPr kumimoji="1" lang="ja-JP" altLang="en-US" dirty="0">
                <a:sym typeface="Wingdings" panose="05000000000000000000" pitchFamily="2" charset="2"/>
              </a:rPr>
              <a:t>住所を記載）　字体（</a:t>
            </a:r>
            <a:r>
              <a:rPr kumimoji="1" lang="en-US" altLang="ja-JP" dirty="0">
                <a:sym typeface="Wingdings" panose="05000000000000000000" pitchFamily="2" charset="2"/>
              </a:rPr>
              <a:t>MS-P</a:t>
            </a:r>
            <a:r>
              <a:rPr kumimoji="1" lang="ja-JP" altLang="en-US" dirty="0">
                <a:sym typeface="Wingdings" panose="05000000000000000000" pitchFamily="2" charset="2"/>
              </a:rPr>
              <a:t>ゴシック指定。フォントサイズ自由）</a:t>
            </a:r>
            <a:endParaRPr kumimoji="1" lang="ja-JP" altLang="en-US" dirty="0"/>
          </a:p>
        </p:txBody>
      </p:sp>
      <p:sp>
        <p:nvSpPr>
          <p:cNvPr id="4" name="スライド番号プレースホルダー 3"/>
          <p:cNvSpPr>
            <a:spLocks noGrp="1"/>
          </p:cNvSpPr>
          <p:nvPr>
            <p:ph type="sldNum" sz="quarter" idx="10"/>
          </p:nvPr>
        </p:nvSpPr>
        <p:spPr/>
        <p:txBody>
          <a:bodyPr/>
          <a:lstStyle/>
          <a:p>
            <a:fld id="{C62F6FC1-6FB5-4805-9F26-FB0388750E36}" type="slidenum">
              <a:rPr kumimoji="1" lang="ja-JP" altLang="en-US" smtClean="0"/>
              <a:t>0</a:t>
            </a:fld>
            <a:endParaRPr kumimoji="1" lang="ja-JP" altLang="en-US"/>
          </a:p>
        </p:txBody>
      </p:sp>
    </p:spTree>
    <p:extLst>
      <p:ext uri="{BB962C8B-B14F-4D97-AF65-F5344CB8AC3E}">
        <p14:creationId xmlns:p14="http://schemas.microsoft.com/office/powerpoint/2010/main" val="3284768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lvl1pPr>
              <a:defRPr>
                <a:latin typeface="メイリオ" panose="020B0604030504040204" pitchFamily="50" charset="-128"/>
                <a:ea typeface="メイリオ" panose="020B0604030504040204" pitchFamily="50" charset="-128"/>
              </a:defRPr>
            </a:lvl1p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メイリオ" panose="020B0604030504040204" pitchFamily="50" charset="-128"/>
                <a:ea typeface="メイリオ" panose="020B0604030504040204"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6" name="スライド番号プレースホルダー 5"/>
          <p:cNvSpPr>
            <a:spLocks noGrp="1"/>
          </p:cNvSpPr>
          <p:nvPr>
            <p:ph type="sldNum" sz="quarter" idx="12"/>
          </p:nvPr>
        </p:nvSpPr>
        <p:spPr>
          <a:xfrm>
            <a:off x="7009806" y="6543676"/>
            <a:ext cx="2133600" cy="365125"/>
          </a:xfrm>
        </p:spPr>
        <p:txBody>
          <a:bodyPr/>
          <a:lstStyle>
            <a:lvl1pPr>
              <a:defRPr b="1">
                <a:solidFill>
                  <a:schemeClr val="tx1">
                    <a:lumMod val="50000"/>
                    <a:lumOff val="50000"/>
                  </a:schemeClr>
                </a:solidFill>
              </a:defRPr>
            </a:lvl1pPr>
          </a:lstStyle>
          <a:p>
            <a:r>
              <a:rPr lang="en-US" altLang="ja-JP"/>
              <a:t>P.</a:t>
            </a:r>
            <a:fld id="{87ADC368-D886-4761-9C5C-75D02A4D8392}" type="slidenum">
              <a:rPr lang="ja-JP" altLang="en-US" smtClean="0"/>
              <a:pPr/>
              <a:t>‹#›</a:t>
            </a:fld>
            <a:endParaRPr lang="ja-JP" altLang="en-US" dirty="0"/>
          </a:p>
        </p:txBody>
      </p:sp>
      <p:sp>
        <p:nvSpPr>
          <p:cNvPr id="8" name="正方形/長方形 7"/>
          <p:cNvSpPr/>
          <p:nvPr userDrawn="1"/>
        </p:nvSpPr>
        <p:spPr>
          <a:xfrm>
            <a:off x="185051" y="345802"/>
            <a:ext cx="7178644" cy="45719"/>
          </a:xfrm>
          <a:prstGeom prst="rect">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9" name="正方形/長方形 8"/>
          <p:cNvSpPr/>
          <p:nvPr userDrawn="1"/>
        </p:nvSpPr>
        <p:spPr>
          <a:xfrm>
            <a:off x="185051" y="6522315"/>
            <a:ext cx="8741500" cy="45719"/>
          </a:xfrm>
          <a:prstGeom prst="rect">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10" name="テキスト ボックス 9"/>
          <p:cNvSpPr txBox="1"/>
          <p:nvPr userDrawn="1"/>
        </p:nvSpPr>
        <p:spPr>
          <a:xfrm>
            <a:off x="185052" y="6605270"/>
            <a:ext cx="8711210" cy="215444"/>
          </a:xfrm>
          <a:prstGeom prst="rect">
            <a:avLst/>
          </a:prstGeom>
          <a:noFill/>
        </p:spPr>
        <p:txBody>
          <a:bodyPr wrap="square" rtlCol="0">
            <a:spAutoFit/>
          </a:bodyPr>
          <a:lstStyle/>
          <a:p>
            <a:pPr algn="ctr"/>
            <a:r>
              <a:rPr kumimoji="1" lang="ja-JP" altLang="en-US" sz="800" dirty="0">
                <a:solidFill>
                  <a:schemeClr val="tx1">
                    <a:lumMod val="50000"/>
                    <a:lumOff val="50000"/>
                  </a:schemeClr>
                </a:solidFill>
                <a:latin typeface="メイリオ" panose="020B0604030504040204" pitchFamily="50" charset="-128"/>
                <a:ea typeface="メイリオ" panose="020B0604030504040204" pitchFamily="50" charset="-128"/>
              </a:rPr>
              <a:t>＊コンタクトセンター・アワード「オフィス環境表彰部門」</a:t>
            </a:r>
            <a:r>
              <a:rPr kumimoji="1" lang="en-US" altLang="ja-JP" sz="800" dirty="0">
                <a:solidFill>
                  <a:schemeClr val="tx1">
                    <a:lumMod val="50000"/>
                    <a:lumOff val="50000"/>
                  </a:schemeClr>
                </a:solidFill>
                <a:latin typeface="メイリオ" panose="020B0604030504040204" pitchFamily="50" charset="-128"/>
                <a:ea typeface="メイリオ" panose="020B0604030504040204" pitchFamily="50" charset="-128"/>
              </a:rPr>
              <a:t>2025</a:t>
            </a:r>
            <a:r>
              <a:rPr kumimoji="1" lang="ja-JP" altLang="en-US" sz="800" dirty="0">
                <a:solidFill>
                  <a:schemeClr val="tx1">
                    <a:lumMod val="50000"/>
                    <a:lumOff val="50000"/>
                  </a:schemeClr>
                </a:solidFill>
                <a:latin typeface="メイリオ" panose="020B0604030504040204" pitchFamily="50" charset="-128"/>
                <a:ea typeface="メイリオ" panose="020B0604030504040204" pitchFamily="50" charset="-128"/>
              </a:rPr>
              <a:t>　応募フォーマット</a:t>
            </a:r>
          </a:p>
        </p:txBody>
      </p:sp>
      <p:sp>
        <p:nvSpPr>
          <p:cNvPr id="11" name="テキスト ボックス 10"/>
          <p:cNvSpPr txBox="1"/>
          <p:nvPr userDrawn="1"/>
        </p:nvSpPr>
        <p:spPr>
          <a:xfrm>
            <a:off x="7455239" y="214662"/>
            <a:ext cx="1569660" cy="369332"/>
          </a:xfrm>
          <a:prstGeom prst="rect">
            <a:avLst/>
          </a:prstGeom>
          <a:noFill/>
        </p:spPr>
        <p:txBody>
          <a:bodyPr wrap="none" rtlCol="0">
            <a:spAutoFit/>
          </a:bodyPr>
          <a:lstStyle/>
          <a:p>
            <a:r>
              <a:rPr kumimoji="1" lang="ja-JP" altLang="en-US" u="none" dirty="0">
                <a:solidFill>
                  <a:srgbClr val="FF0000"/>
                </a:solidFill>
                <a:latin typeface="メイリオ" panose="020B0604030504040204" pitchFamily="50" charset="-128"/>
                <a:ea typeface="メイリオ" panose="020B0604030504040204" pitchFamily="50" charset="-128"/>
              </a:rPr>
              <a:t>応募企業ロゴ</a:t>
            </a:r>
          </a:p>
        </p:txBody>
      </p:sp>
      <p:sp>
        <p:nvSpPr>
          <p:cNvPr id="12" name="テキスト ボックス 11"/>
          <p:cNvSpPr txBox="1"/>
          <p:nvPr userDrawn="1"/>
        </p:nvSpPr>
        <p:spPr>
          <a:xfrm>
            <a:off x="7633973" y="605355"/>
            <a:ext cx="1261884" cy="200055"/>
          </a:xfrm>
          <a:prstGeom prst="rect">
            <a:avLst/>
          </a:prstGeom>
          <a:noFill/>
        </p:spPr>
        <p:txBody>
          <a:bodyPr wrap="none" rtlCol="0">
            <a:spAutoFit/>
          </a:bodyPr>
          <a:lstStyle/>
          <a:p>
            <a:r>
              <a:rPr kumimoji="1" lang="ja-JP" altLang="en-US" sz="700" u="none" dirty="0">
                <a:solidFill>
                  <a:srgbClr val="FF0000"/>
                </a:solidFill>
                <a:latin typeface="メイリオ" panose="020B0604030504040204" pitchFamily="50" charset="-128"/>
                <a:ea typeface="メイリオ" panose="020B0604030504040204" pitchFamily="50" charset="-128"/>
              </a:rPr>
              <a:t>＊編集はスライドマスター</a:t>
            </a:r>
          </a:p>
        </p:txBody>
      </p:sp>
    </p:spTree>
    <p:extLst>
      <p:ext uri="{BB962C8B-B14F-4D97-AF65-F5344CB8AC3E}">
        <p14:creationId xmlns:p14="http://schemas.microsoft.com/office/powerpoint/2010/main" val="193784494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461781"/>
            <a:ext cx="2133600" cy="365125"/>
          </a:xfrm>
          <a:prstGeom prst="rect">
            <a:avLst/>
          </a:prstGeom>
        </p:spPr>
        <p:txBody>
          <a:bodyPr vert="horz" lIns="91440" tIns="45720" rIns="91440" bIns="45720" rtlCol="0" anchor="ctr"/>
          <a:lstStyle>
            <a:lvl1pPr algn="l">
              <a:defRPr sz="1200">
                <a:solidFill>
                  <a:schemeClr val="tx1">
                    <a:tint val="75000"/>
                  </a:schemeClr>
                </a:solidFill>
                <a:latin typeface="メイリオ" panose="020B0604030504040204" pitchFamily="50" charset="-128"/>
                <a:ea typeface="メイリオ" panose="020B0604030504040204" pitchFamily="50" charset="-128"/>
              </a:defRPr>
            </a:lvl1pPr>
          </a:lstStyle>
          <a:p>
            <a:fld id="{B48964C1-06DE-407C-93BA-B14AB9A362B2}" type="datetimeFigureOut">
              <a:rPr lang="ja-JP" altLang="en-US" smtClean="0"/>
              <a:pPr/>
              <a:t>2025/1/28</a:t>
            </a:fld>
            <a:endParaRPr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latin typeface="メイリオ" panose="020B0604030504040204" pitchFamily="50" charset="-128"/>
                <a:ea typeface="メイリオ" panose="020B0604030504040204" pitchFamily="50" charset="-128"/>
              </a:defRPr>
            </a:lvl1pPr>
          </a:lstStyle>
          <a:p>
            <a:endParaRPr lang="ja-JP" altLang="en-US"/>
          </a:p>
        </p:txBody>
      </p:sp>
      <p:sp>
        <p:nvSpPr>
          <p:cNvPr id="6" name="スライド番号プレースホルダー 5"/>
          <p:cNvSpPr>
            <a:spLocks noGrp="1"/>
          </p:cNvSpPr>
          <p:nvPr>
            <p:ph type="sldNum" sz="quarter" idx="4"/>
          </p:nvPr>
        </p:nvSpPr>
        <p:spPr>
          <a:xfrm>
            <a:off x="6553200" y="6492876"/>
            <a:ext cx="2133600" cy="365125"/>
          </a:xfrm>
          <a:prstGeom prst="rect">
            <a:avLst/>
          </a:prstGeom>
        </p:spPr>
        <p:txBody>
          <a:bodyPr vert="horz" lIns="91440" tIns="45720" rIns="91440" bIns="45720" rtlCol="0" anchor="ctr"/>
          <a:lstStyle>
            <a:lvl1pPr algn="r">
              <a:defRPr sz="1200">
                <a:solidFill>
                  <a:schemeClr val="tx1">
                    <a:tint val="75000"/>
                  </a:schemeClr>
                </a:solidFill>
                <a:latin typeface="メイリオ" panose="020B0604030504040204" pitchFamily="50" charset="-128"/>
                <a:ea typeface="メイリオ" panose="020B0604030504040204" pitchFamily="50" charset="-128"/>
              </a:defRPr>
            </a:lvl1pPr>
          </a:lstStyle>
          <a:p>
            <a:fld id="{87ADC368-D886-4761-9C5C-75D02A4D8392}" type="slidenum">
              <a:rPr lang="ja-JP" altLang="en-US" smtClean="0"/>
              <a:pPr/>
              <a:t>‹#›</a:t>
            </a:fld>
            <a:endParaRPr lang="ja-JP" altLang="en-US"/>
          </a:p>
        </p:txBody>
      </p:sp>
    </p:spTree>
    <p:extLst>
      <p:ext uri="{BB962C8B-B14F-4D97-AF65-F5344CB8AC3E}">
        <p14:creationId xmlns:p14="http://schemas.microsoft.com/office/powerpoint/2010/main" val="608184122"/>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メイリオ" panose="020B0604030504040204" pitchFamily="50" charset="-128"/>
          <a:ea typeface="メイリオ" panose="020B0604030504040204"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147778" y="4166256"/>
            <a:ext cx="5217042" cy="2031325"/>
          </a:xfrm>
          <a:prstGeom prst="rect">
            <a:avLst/>
          </a:prstGeom>
          <a:noFill/>
        </p:spPr>
        <p:txBody>
          <a:bodyPr wrap="square" rtlCol="0">
            <a:spAutoFit/>
          </a:bodyPr>
          <a:lstStyle/>
          <a:p>
            <a:r>
              <a:rPr kumimoji="1" lang="en-US" altLang="ja-JP" sz="2400" dirty="0">
                <a:latin typeface="メイリオ" panose="020B0604030504040204" pitchFamily="50" charset="-128"/>
                <a:ea typeface="メイリオ" panose="020B0604030504040204" pitchFamily="50" charset="-128"/>
              </a:rPr>
              <a:t>(1)</a:t>
            </a:r>
            <a:r>
              <a:rPr kumimoji="1" lang="ja-JP" altLang="en-US" sz="2400" dirty="0">
                <a:latin typeface="メイリオ" panose="020B0604030504040204" pitchFamily="50" charset="-128"/>
                <a:ea typeface="メイリオ" panose="020B0604030504040204" pitchFamily="50" charset="-128"/>
              </a:rPr>
              <a:t>応募作品</a:t>
            </a:r>
            <a:endParaRPr kumimoji="1" lang="en-US" altLang="ja-JP" sz="2400" dirty="0">
              <a:latin typeface="メイリオ" panose="020B0604030504040204" pitchFamily="50" charset="-128"/>
              <a:ea typeface="メイリオ" panose="020B0604030504040204" pitchFamily="50" charset="-128"/>
            </a:endParaRPr>
          </a:p>
          <a:p>
            <a:r>
              <a:rPr kumimoji="1" lang="ja-JP" altLang="en-US" sz="2400" dirty="0">
                <a:latin typeface="メイリオ" panose="020B0604030504040204" pitchFamily="50" charset="-128"/>
                <a:ea typeface="メイリオ" panose="020B0604030504040204" pitchFamily="50" charset="-128"/>
              </a:rPr>
              <a:t>企業名：＊＊＊＊＊＊＊＊</a:t>
            </a:r>
            <a:endParaRPr kumimoji="1" lang="en-US" altLang="ja-JP" sz="2400" dirty="0">
              <a:latin typeface="メイリオ" panose="020B0604030504040204" pitchFamily="50" charset="-128"/>
              <a:ea typeface="メイリオ" panose="020B0604030504040204" pitchFamily="50" charset="-128"/>
            </a:endParaRPr>
          </a:p>
          <a:p>
            <a:r>
              <a:rPr kumimoji="1" lang="ja-JP" altLang="en-US" sz="2400" dirty="0">
                <a:latin typeface="メイリオ" panose="020B0604030504040204" pitchFamily="50" charset="-128"/>
                <a:ea typeface="メイリオ" panose="020B0604030504040204" pitchFamily="50" charset="-128"/>
              </a:rPr>
              <a:t>拠点名称：＊＊＊＊＊＊＊＊＊＊</a:t>
            </a:r>
            <a:endParaRPr kumimoji="1" lang="en-US" altLang="ja-JP" sz="2400" dirty="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住所：＊＊＊＊＊＊＊＊＊＊＊＊＊＊</a:t>
            </a:r>
            <a:endParaRPr lang="en-US" altLang="ja-JP" dirty="0">
              <a:latin typeface="メイリオ" panose="020B0604030504040204" pitchFamily="50" charset="-128"/>
              <a:ea typeface="メイリオ" panose="020B0604030504040204" pitchFamily="50" charset="-128"/>
            </a:endParaRPr>
          </a:p>
          <a:p>
            <a:r>
              <a:rPr lang="ja-JP" altLang="en-US" u="sng" dirty="0">
                <a:latin typeface="メイリオ" panose="020B0604030504040204" pitchFamily="50" charset="-128"/>
                <a:ea typeface="メイリオ" panose="020B0604030504040204" pitchFamily="50" charset="-128"/>
              </a:rPr>
              <a:t>申請番号：</a:t>
            </a:r>
            <a:r>
              <a:rPr lang="en-US" altLang="ja-JP" u="sng" dirty="0">
                <a:solidFill>
                  <a:srgbClr val="FF0000"/>
                </a:solidFill>
                <a:latin typeface="メイリオ" panose="020B0604030504040204" pitchFamily="50" charset="-128"/>
                <a:ea typeface="メイリオ" panose="020B0604030504040204" pitchFamily="50" charset="-128"/>
              </a:rPr>
              <a:t>250101</a:t>
            </a:r>
            <a:endParaRPr kumimoji="1" lang="ja-JP" altLang="en-US" u="sng" dirty="0">
              <a:solidFill>
                <a:srgbClr val="FF0000"/>
              </a:solidFill>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0" y="771385"/>
            <a:ext cx="9144000" cy="3323987"/>
          </a:xfrm>
          <a:prstGeom prst="rect">
            <a:avLst/>
          </a:prstGeom>
          <a:solidFill>
            <a:schemeClr val="accent6">
              <a:lumMod val="20000"/>
              <a:lumOff val="80000"/>
            </a:schemeClr>
          </a:solidFill>
          <a:ln>
            <a:solidFill>
              <a:schemeClr val="accent6">
                <a:lumMod val="20000"/>
                <a:lumOff val="80000"/>
              </a:schemeClr>
            </a:solidFill>
          </a:ln>
        </p:spPr>
        <p:txBody>
          <a:bodyPr wrap="square" rtlCol="0">
            <a:spAutoFit/>
          </a:bodyPr>
          <a:lstStyle/>
          <a:p>
            <a:pPr marL="285750" indent="-285750">
              <a:buFont typeface="Wingdings" panose="05000000000000000000" pitchFamily="2" charset="2"/>
              <a:buChar char="Ø"/>
            </a:pPr>
            <a:r>
              <a:rPr kumimoji="1" lang="ja-JP" altLang="en-US" sz="1400" dirty="0">
                <a:latin typeface="メイリオ" panose="020B0604030504040204" pitchFamily="50" charset="-128"/>
                <a:ea typeface="メイリオ" panose="020B0604030504040204" pitchFamily="50" charset="-128"/>
              </a:rPr>
              <a:t>本データは「コンタクトセンター・アワード</a:t>
            </a:r>
            <a:r>
              <a:rPr kumimoji="1" lang="en-US" altLang="ja-JP" sz="1400" dirty="0">
                <a:latin typeface="メイリオ" panose="020B0604030504040204" pitchFamily="50" charset="-128"/>
                <a:ea typeface="メイリオ" panose="020B0604030504040204" pitchFamily="50" charset="-128"/>
              </a:rPr>
              <a:t>2025</a:t>
            </a:r>
            <a:r>
              <a:rPr kumimoji="1" lang="ja-JP" altLang="en-US" sz="1400" dirty="0">
                <a:latin typeface="メイリオ" panose="020B0604030504040204" pitchFamily="50" charset="-128"/>
                <a:ea typeface="メイリオ" panose="020B0604030504040204" pitchFamily="50" charset="-128"/>
              </a:rPr>
              <a:t>　オフィス環境賞」の応募作品たたき台イメージです。</a:t>
            </a:r>
            <a:endParaRPr kumimoji="1"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応募するオフィス環境の写真、図面、設計主旨、その他応募者が必要と考える内容を記載下さい。</a:t>
            </a:r>
            <a:endParaRPr kumimoji="1" lang="en-US" altLang="ja-JP" sz="1400" dirty="0">
              <a:latin typeface="メイリオ" panose="020B0604030504040204" pitchFamily="50" charset="-128"/>
              <a:ea typeface="メイリオ" panose="020B0604030504040204" pitchFamily="50" charset="-128"/>
            </a:endParaRPr>
          </a:p>
          <a:p>
            <a:endParaRPr kumimoji="1" lang="en-US" altLang="ja-JP" sz="1400" dirty="0">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Ø"/>
            </a:pPr>
            <a:r>
              <a:rPr kumimoji="1" lang="ja-JP" altLang="en-US" sz="1400" dirty="0">
                <a:latin typeface="メイリオ" panose="020B0604030504040204" pitchFamily="50" charset="-128"/>
                <a:ea typeface="メイリオ" panose="020B0604030504040204" pitchFamily="50" charset="-128"/>
              </a:rPr>
              <a:t>本応募イメージを参照の上、</a:t>
            </a:r>
            <a:r>
              <a:rPr kumimoji="1" lang="ja-JP" altLang="en-US" sz="1400" u="sng" dirty="0">
                <a:latin typeface="メイリオ" panose="020B0604030504040204" pitchFamily="50" charset="-128"/>
                <a:ea typeface="メイリオ" panose="020B0604030504040204" pitchFamily="50" charset="-128"/>
              </a:rPr>
              <a:t>下記指定内容に留意</a:t>
            </a:r>
            <a:r>
              <a:rPr kumimoji="1" lang="ja-JP" altLang="en-US" sz="1400" dirty="0">
                <a:latin typeface="メイリオ" panose="020B0604030504040204" pitchFamily="50" charset="-128"/>
                <a:ea typeface="メイリオ" panose="020B0604030504040204" pitchFamily="50" charset="-128"/>
              </a:rPr>
              <a:t>の上、応募資料を作成下さい。</a:t>
            </a:r>
            <a:endParaRPr kumimoji="1" lang="en-US" altLang="ja-JP" sz="1400" dirty="0">
              <a:latin typeface="メイリオ" panose="020B0604030504040204" pitchFamily="50" charset="-128"/>
              <a:ea typeface="メイリオ" panose="020B0604030504040204" pitchFamily="50" charset="-128"/>
            </a:endParaRPr>
          </a:p>
          <a:p>
            <a:pPr marL="742950" lvl="1" indent="-285750">
              <a:buFont typeface="Arial" panose="020B0604020202020204" pitchFamily="34" charset="0"/>
              <a:buChar char="•"/>
            </a:pPr>
            <a:r>
              <a:rPr lang="ja-JP" altLang="en-US" sz="1400" dirty="0">
                <a:latin typeface="メイリオ" panose="020B0604030504040204" pitchFamily="50" charset="-128"/>
                <a:ea typeface="メイリオ" panose="020B0604030504040204" pitchFamily="50" charset="-128"/>
              </a:rPr>
              <a:t>次頁以降に示す必須記載項目①～⑧を過不足なく記載して下さい。</a:t>
            </a:r>
            <a:endParaRPr lang="en-US" altLang="ja-JP" sz="1400" dirty="0">
              <a:latin typeface="メイリオ" panose="020B0604030504040204" pitchFamily="50" charset="-128"/>
              <a:ea typeface="メイリオ" panose="020B0604030504040204" pitchFamily="50" charset="-128"/>
            </a:endParaRPr>
          </a:p>
          <a:p>
            <a:pPr marL="742950" lvl="1" indent="-285750">
              <a:buFont typeface="Arial" panose="020B0604020202020204" pitchFamily="34" charset="0"/>
              <a:buChar char="•"/>
            </a:pPr>
            <a:r>
              <a:rPr lang="ja-JP" altLang="en-US" sz="1400" dirty="0">
                <a:latin typeface="メイリオ" panose="020B0604030504040204" pitchFamily="50" charset="-128"/>
                <a:ea typeface="メイリオ" panose="020B0604030504040204" pitchFamily="50" charset="-128"/>
              </a:rPr>
              <a:t>応募資料は</a:t>
            </a:r>
            <a:r>
              <a:rPr lang="en-US" altLang="ja-JP" sz="1400" b="1" dirty="0">
                <a:latin typeface="メイリオ" panose="020B0604030504040204" pitchFamily="50" charset="-128"/>
                <a:ea typeface="メイリオ" panose="020B0604030504040204" pitchFamily="50" charset="-128"/>
              </a:rPr>
              <a:t>POWER POINT(**.pptx)</a:t>
            </a:r>
            <a:r>
              <a:rPr lang="ja-JP" altLang="en-US" sz="1400" b="1" dirty="0">
                <a:latin typeface="メイリオ" panose="020B0604030504040204" pitchFamily="50" charset="-128"/>
                <a:ea typeface="メイリオ" panose="020B0604030504040204" pitchFamily="50" charset="-128"/>
              </a:rPr>
              <a:t>にて作成</a:t>
            </a:r>
            <a:r>
              <a:rPr lang="ja-JP" altLang="en-US" sz="1400" dirty="0">
                <a:latin typeface="メイリオ" panose="020B0604030504040204" pitchFamily="50" charset="-128"/>
                <a:ea typeface="メイリオ" panose="020B0604030504040204" pitchFamily="50" charset="-128"/>
              </a:rPr>
              <a:t>して下さい。</a:t>
            </a:r>
            <a:endParaRPr lang="en-US" altLang="ja-JP" sz="1400" dirty="0">
              <a:latin typeface="メイリオ" panose="020B0604030504040204" pitchFamily="50" charset="-128"/>
              <a:ea typeface="メイリオ" panose="020B0604030504040204" pitchFamily="50" charset="-128"/>
            </a:endParaRPr>
          </a:p>
          <a:p>
            <a:pPr marL="742950" lvl="1" indent="-285750">
              <a:buFont typeface="Arial" panose="020B0604020202020204" pitchFamily="34" charset="0"/>
              <a:buChar char="•"/>
            </a:pPr>
            <a:r>
              <a:rPr lang="ja-JP" altLang="en-US" sz="1400" b="1" dirty="0">
                <a:latin typeface="メイリオ" panose="020B0604030504040204" pitchFamily="50" charset="-128"/>
                <a:ea typeface="メイリオ" panose="020B0604030504040204" pitchFamily="50" charset="-128"/>
              </a:rPr>
              <a:t>表示字体</a:t>
            </a:r>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文字表示位置</a:t>
            </a:r>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フォント大きさは任意</a:t>
            </a:r>
            <a:r>
              <a:rPr lang="ja-JP" altLang="en-US" sz="1400" dirty="0">
                <a:latin typeface="メイリオ" panose="020B0604030504040204" pitchFamily="50" charset="-128"/>
                <a:ea typeface="メイリオ" panose="020B0604030504040204" pitchFamily="50" charset="-128"/>
              </a:rPr>
              <a:t>で調整可能です。</a:t>
            </a:r>
            <a:endParaRPr lang="en-US" altLang="ja-JP" sz="1400" dirty="0">
              <a:latin typeface="メイリオ" panose="020B0604030504040204" pitchFamily="50" charset="-128"/>
              <a:ea typeface="メイリオ" panose="020B0604030504040204" pitchFamily="50" charset="-128"/>
            </a:endParaRPr>
          </a:p>
          <a:p>
            <a:pPr marL="742950" lvl="1" indent="-285750">
              <a:buFont typeface="Arial" panose="020B0604020202020204" pitchFamily="34" charset="0"/>
              <a:buChar char="•"/>
            </a:pPr>
            <a:r>
              <a:rPr lang="ja-JP" altLang="en-US" sz="1400" dirty="0">
                <a:latin typeface="メイリオ" panose="020B0604030504040204" pitchFamily="50" charset="-128"/>
                <a:ea typeface="メイリオ" panose="020B0604030504040204" pitchFamily="50" charset="-128"/>
              </a:rPr>
              <a:t>応募資料は、</a:t>
            </a:r>
            <a:r>
              <a:rPr lang="ja-JP" altLang="en-US" sz="1400" b="1" dirty="0">
                <a:latin typeface="メイリオ" panose="020B0604030504040204" pitchFamily="50" charset="-128"/>
                <a:ea typeface="メイリオ" panose="020B0604030504040204" pitchFamily="50" charset="-128"/>
              </a:rPr>
              <a:t>表紙を含めて最大１１ページ以内で構成</a:t>
            </a:r>
            <a:r>
              <a:rPr lang="ja-JP" altLang="en-US" sz="1400" dirty="0">
                <a:latin typeface="メイリオ" panose="020B0604030504040204" pitchFamily="50" charset="-128"/>
                <a:ea typeface="メイリオ" panose="020B0604030504040204" pitchFamily="50" charset="-128"/>
              </a:rPr>
              <a:t>して下さい。</a:t>
            </a:r>
            <a:endParaRPr lang="en-US" altLang="ja-JP" sz="1400" dirty="0">
              <a:latin typeface="メイリオ" panose="020B0604030504040204" pitchFamily="50" charset="-128"/>
              <a:ea typeface="メイリオ" panose="020B0604030504040204" pitchFamily="50" charset="-128"/>
            </a:endParaRPr>
          </a:p>
          <a:p>
            <a:pPr marL="742950" lvl="1" indent="-285750">
              <a:buFont typeface="Arial" panose="020B0604020202020204" pitchFamily="34" charset="0"/>
              <a:buChar char="•"/>
            </a:pPr>
            <a:r>
              <a:rPr lang="ja-JP" altLang="en-US" sz="1400" dirty="0">
                <a:latin typeface="メイリオ" panose="020B0604030504040204" pitchFamily="50" charset="-128"/>
                <a:ea typeface="メイリオ" panose="020B0604030504040204" pitchFamily="50" charset="-128"/>
              </a:rPr>
              <a:t>応募資料の</a:t>
            </a:r>
            <a:r>
              <a:rPr lang="ja-JP" altLang="en-US" sz="1400" b="1" dirty="0">
                <a:latin typeface="メイリオ" panose="020B0604030504040204" pitchFamily="50" charset="-128"/>
                <a:ea typeface="メイリオ" panose="020B0604030504040204" pitchFamily="50" charset="-128"/>
              </a:rPr>
              <a:t>印刷は</a:t>
            </a:r>
            <a:r>
              <a:rPr lang="en-US" altLang="ja-JP" sz="1400" b="1" dirty="0">
                <a:latin typeface="メイリオ" panose="020B0604030504040204" pitchFamily="50" charset="-128"/>
                <a:ea typeface="メイリオ" panose="020B0604030504040204" pitchFamily="50" charset="-128"/>
              </a:rPr>
              <a:t>A4</a:t>
            </a:r>
            <a:r>
              <a:rPr lang="ja-JP" altLang="en-US" sz="1400" b="1" dirty="0">
                <a:latin typeface="メイリオ" panose="020B0604030504040204" pitchFamily="50" charset="-128"/>
                <a:ea typeface="メイリオ" panose="020B0604030504040204" pitchFamily="50" charset="-128"/>
              </a:rPr>
              <a:t>横を想定</a:t>
            </a:r>
            <a:r>
              <a:rPr lang="ja-JP" altLang="en-US" sz="1400" dirty="0">
                <a:latin typeface="メイリオ" panose="020B0604030504040204" pitchFamily="50" charset="-128"/>
                <a:ea typeface="メイリオ" panose="020B0604030504040204" pitchFamily="50" charset="-128"/>
              </a:rPr>
              <a:t>しています。</a:t>
            </a:r>
            <a:endParaRPr lang="en-US" altLang="ja-JP" sz="1400" dirty="0">
              <a:latin typeface="メイリオ" panose="020B0604030504040204" pitchFamily="50" charset="-128"/>
              <a:ea typeface="メイリオ" panose="020B0604030504040204" pitchFamily="50" charset="-128"/>
            </a:endParaRPr>
          </a:p>
          <a:p>
            <a:pPr marL="742950" lvl="1" indent="-285750">
              <a:buFont typeface="Arial" panose="020B0604020202020204" pitchFamily="34" charset="0"/>
              <a:buChar char="•"/>
            </a:pPr>
            <a:r>
              <a:rPr lang="ja-JP" altLang="en-US" sz="1400" dirty="0">
                <a:latin typeface="メイリオ" panose="020B0604030504040204" pitchFamily="50" charset="-128"/>
                <a:ea typeface="メイリオ" panose="020B0604030504040204" pitchFamily="50" charset="-128"/>
              </a:rPr>
              <a:t>応募資料</a:t>
            </a:r>
            <a:r>
              <a:rPr lang="ja-JP" altLang="en-US" sz="1400" b="1" dirty="0">
                <a:latin typeface="メイリオ" panose="020B0604030504040204" pitchFamily="50" charset="-128"/>
                <a:ea typeface="メイリオ" panose="020B0604030504040204" pitchFamily="50" charset="-128"/>
              </a:rPr>
              <a:t>右上に会社ロゴ</a:t>
            </a:r>
            <a:r>
              <a:rPr lang="ja-JP" altLang="en-US" sz="1400" dirty="0">
                <a:latin typeface="メイリオ" panose="020B0604030504040204" pitchFamily="50" charset="-128"/>
                <a:ea typeface="メイリオ" panose="020B0604030504040204" pitchFamily="50" charset="-128"/>
              </a:rPr>
              <a:t>、または本応募に関連するグラフィック等を添付して下さい。</a:t>
            </a:r>
            <a:br>
              <a:rPr lang="en-US" altLang="ja-JP" sz="1400" dirty="0">
                <a:latin typeface="メイリオ" panose="020B0604030504040204" pitchFamily="50" charset="-128"/>
                <a:ea typeface="メイリオ" panose="020B0604030504040204" pitchFamily="50" charset="-128"/>
              </a:rPr>
            </a:br>
            <a:r>
              <a:rPr lang="ja-JP" altLang="en-US" sz="1400" dirty="0">
                <a:latin typeface="メイリオ" panose="020B0604030504040204" pitchFamily="50" charset="-128"/>
                <a:ea typeface="メイリオ" panose="020B0604030504040204" pitchFamily="50" charset="-128"/>
              </a:rPr>
              <a:t>（スライドマスター上で編集可能です）</a:t>
            </a:r>
            <a:endParaRPr lang="en-US" altLang="ja-JP" sz="1400" dirty="0">
              <a:latin typeface="メイリオ" panose="020B0604030504040204" pitchFamily="50" charset="-128"/>
              <a:ea typeface="メイリオ" panose="020B0604030504040204" pitchFamily="50" charset="-128"/>
            </a:endParaRPr>
          </a:p>
          <a:p>
            <a:pPr marL="742950" lvl="1" indent="-285750">
              <a:buFont typeface="Arial" panose="020B0604020202020204" pitchFamily="34" charset="0"/>
              <a:buChar char="•"/>
            </a:pPr>
            <a:r>
              <a:rPr lang="ja-JP" altLang="en-US" sz="1400" dirty="0">
                <a:latin typeface="メイリオ" panose="020B0604030504040204" pitchFamily="50" charset="-128"/>
                <a:ea typeface="メイリオ" panose="020B0604030504040204" pitchFamily="50" charset="-128"/>
              </a:rPr>
              <a:t>データ容量は完成形で</a:t>
            </a:r>
            <a:r>
              <a:rPr lang="en-US" altLang="ja-JP" sz="1400" dirty="0" err="1">
                <a:latin typeface="メイリオ" panose="020B0604030504040204" pitchFamily="50" charset="-128"/>
                <a:ea typeface="メイリオ" panose="020B0604030504040204" pitchFamily="50" charset="-128"/>
              </a:rPr>
              <a:t>ppt</a:t>
            </a:r>
            <a:r>
              <a:rPr lang="ja-JP" altLang="en-US" sz="1400" dirty="0">
                <a:latin typeface="メイリオ" panose="020B0604030504040204" pitchFamily="50" charset="-128"/>
                <a:ea typeface="メイリオ" panose="020B0604030504040204" pitchFamily="50" charset="-128"/>
              </a:rPr>
              <a:t>データ</a:t>
            </a:r>
            <a:r>
              <a:rPr lang="ja-JP" altLang="en-US" sz="1400" b="1" dirty="0">
                <a:latin typeface="メイリオ" panose="020B0604030504040204" pitchFamily="50" charset="-128"/>
                <a:ea typeface="メイリオ" panose="020B0604030504040204" pitchFamily="50" charset="-128"/>
              </a:rPr>
              <a:t>容量として「２０</a:t>
            </a:r>
            <a:r>
              <a:rPr lang="en-US" altLang="ja-JP" sz="1400" b="1" dirty="0">
                <a:latin typeface="メイリオ" panose="020B0604030504040204" pitchFamily="50" charset="-128"/>
                <a:ea typeface="メイリオ" panose="020B0604030504040204" pitchFamily="50" charset="-128"/>
              </a:rPr>
              <a:t>MB</a:t>
            </a:r>
            <a:r>
              <a:rPr lang="ja-JP" altLang="en-US" sz="1400" b="1" dirty="0">
                <a:latin typeface="メイリオ" panose="020B0604030504040204" pitchFamily="50" charset="-128"/>
                <a:ea typeface="メイリオ" panose="020B0604030504040204" pitchFamily="50" charset="-128"/>
              </a:rPr>
              <a:t>」以内</a:t>
            </a:r>
            <a:r>
              <a:rPr lang="ja-JP" altLang="en-US" sz="1400" dirty="0">
                <a:latin typeface="メイリオ" panose="020B0604030504040204" pitchFamily="50" charset="-128"/>
                <a:ea typeface="メイリオ" panose="020B0604030504040204" pitchFamily="50" charset="-128"/>
              </a:rPr>
              <a:t>としてください。</a:t>
            </a:r>
            <a:endParaRPr lang="en-US" altLang="ja-JP" sz="1400" dirty="0">
              <a:latin typeface="メイリオ" panose="020B0604030504040204" pitchFamily="50" charset="-128"/>
              <a:ea typeface="メイリオ" panose="020B0604030504040204" pitchFamily="50" charset="-128"/>
            </a:endParaRPr>
          </a:p>
          <a:p>
            <a:pPr marL="742950" lvl="1" indent="-285750">
              <a:buFont typeface="Arial" panose="020B0604020202020204" pitchFamily="34" charset="0"/>
              <a:buChar char="•"/>
            </a:pPr>
            <a:r>
              <a:rPr lang="ja-JP" altLang="en-US" sz="1400" dirty="0">
                <a:latin typeface="メイリオ" panose="020B0604030504040204" pitchFamily="50" charset="-128"/>
                <a:ea typeface="メイリオ" panose="020B0604030504040204" pitchFamily="50" charset="-128"/>
              </a:rPr>
              <a:t>応募に際して、本原本データ（</a:t>
            </a:r>
            <a:r>
              <a:rPr lang="en-US" altLang="ja-JP" sz="1400" dirty="0">
                <a:latin typeface="メイリオ" panose="020B0604030504040204" pitchFamily="50" charset="-128"/>
                <a:ea typeface="メイリオ" panose="020B0604030504040204" pitchFamily="50" charset="-128"/>
              </a:rPr>
              <a:t>**.</a:t>
            </a:r>
            <a:r>
              <a:rPr lang="en-US" altLang="ja-JP" sz="1400" dirty="0" err="1">
                <a:latin typeface="メイリオ" panose="020B0604030504040204" pitchFamily="50" charset="-128"/>
                <a:ea typeface="メイリオ" panose="020B0604030504040204" pitchFamily="50" charset="-128"/>
              </a:rPr>
              <a:t>pptx</a:t>
            </a:r>
            <a:r>
              <a:rPr lang="ja-JP" altLang="en-US" sz="1400" dirty="0">
                <a:latin typeface="メイリオ" panose="020B0604030504040204" pitchFamily="50" charset="-128"/>
                <a:ea typeface="メイリオ" panose="020B0604030504040204" pitchFamily="50" charset="-128"/>
              </a:rPr>
              <a:t>）及び第２データ（</a:t>
            </a:r>
            <a:r>
              <a:rPr lang="en-US" altLang="ja-JP" sz="1400" dirty="0">
                <a:latin typeface="メイリオ" panose="020B0604030504040204" pitchFamily="50" charset="-128"/>
                <a:ea typeface="メイリオ" panose="020B0604030504040204" pitchFamily="50" charset="-128"/>
              </a:rPr>
              <a:t>**.pdf</a:t>
            </a:r>
            <a:r>
              <a:rPr lang="ja-JP" altLang="en-US" sz="1400" dirty="0">
                <a:latin typeface="メイリオ" panose="020B0604030504040204" pitchFamily="50" charset="-128"/>
                <a:ea typeface="メイリオ" panose="020B0604030504040204" pitchFamily="50" charset="-128"/>
              </a:rPr>
              <a:t>）に加えて紹介動画をご提出下さい。</a:t>
            </a:r>
            <a:endParaRPr lang="en-US" altLang="ja-JP" sz="1400" dirty="0">
              <a:latin typeface="メイリオ" panose="020B0604030504040204" pitchFamily="50" charset="-128"/>
              <a:ea typeface="メイリオ" panose="020B0604030504040204" pitchFamily="50" charset="-128"/>
            </a:endParaRPr>
          </a:p>
          <a:p>
            <a:pPr marL="742950" lvl="1" indent="-285750">
              <a:buFont typeface="Arial" panose="020B0604020202020204" pitchFamily="34" charset="0"/>
              <a:buChar char="•"/>
            </a:pPr>
            <a:r>
              <a:rPr kumimoji="1" lang="ja-JP" altLang="en-US" sz="1400" dirty="0">
                <a:latin typeface="メイリオ" panose="020B0604030504040204" pitchFamily="50" charset="-128"/>
                <a:ea typeface="メイリオ" panose="020B0604030504040204" pitchFamily="50" charset="-128"/>
              </a:rPr>
              <a:t>掲載作品の著作権は応募者に帰属します。但しコンタクトセンター・アワード事務局は編集出版権を有します。</a:t>
            </a:r>
            <a:endParaRPr lang="en-US" altLang="ja-JP" sz="1400" dirty="0">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4327386" y="5855782"/>
            <a:ext cx="4236751" cy="461665"/>
          </a:xfrm>
          <a:prstGeom prst="rect">
            <a:avLst/>
          </a:prstGeom>
          <a:noFill/>
        </p:spPr>
        <p:txBody>
          <a:bodyPr wrap="square" rtlCol="0">
            <a:spAutoFit/>
          </a:bodyPr>
          <a:lstStyle/>
          <a:p>
            <a:r>
              <a:rPr kumimoji="1" lang="ja-JP" altLang="en-US" sz="1200" dirty="0">
                <a:solidFill>
                  <a:schemeClr val="tx1">
                    <a:lumMod val="50000"/>
                    <a:lumOff val="50000"/>
                  </a:schemeClr>
                </a:solidFill>
                <a:latin typeface="メイリオ" panose="020B0604030504040204" pitchFamily="50" charset="-128"/>
                <a:ea typeface="メイリオ" panose="020B0604030504040204" pitchFamily="50" charset="-128"/>
              </a:rPr>
              <a:t>（←こちらはサンプル番号になりますので、</a:t>
            </a:r>
            <a:endParaRPr kumimoji="1" lang="en-US" altLang="ja-JP" sz="1200" dirty="0">
              <a:solidFill>
                <a:schemeClr val="tx1">
                  <a:lumMod val="50000"/>
                  <a:lumOff val="50000"/>
                </a:schemeClr>
              </a:solidFill>
              <a:latin typeface="メイリオ" panose="020B0604030504040204" pitchFamily="50" charset="-128"/>
              <a:ea typeface="メイリオ" panose="020B0604030504040204" pitchFamily="50" charset="-128"/>
            </a:endParaRPr>
          </a:p>
          <a:p>
            <a:r>
              <a:rPr lang="ja-JP" altLang="en-US" sz="1200" dirty="0">
                <a:solidFill>
                  <a:schemeClr val="tx1">
                    <a:lumMod val="50000"/>
                    <a:lumOff val="50000"/>
                  </a:schemeClr>
                </a:solidFill>
                <a:latin typeface="メイリオ" panose="020B0604030504040204" pitchFamily="50" charset="-128"/>
                <a:ea typeface="メイリオ" panose="020B0604030504040204" pitchFamily="50" charset="-128"/>
              </a:rPr>
              <a:t>　　</a:t>
            </a:r>
            <a:r>
              <a:rPr kumimoji="1" lang="ja-JP" altLang="en-US" sz="1200" dirty="0">
                <a:solidFill>
                  <a:schemeClr val="tx1">
                    <a:lumMod val="50000"/>
                    <a:lumOff val="50000"/>
                  </a:schemeClr>
                </a:solidFill>
                <a:latin typeface="メイリオ" panose="020B0604030504040204" pitchFamily="50" charset="-128"/>
                <a:ea typeface="メイリオ" panose="020B0604030504040204" pitchFamily="50" charset="-128"/>
              </a:rPr>
              <a:t>実際の申請番号をご記載ください。）</a:t>
            </a:r>
          </a:p>
        </p:txBody>
      </p:sp>
    </p:spTree>
    <p:extLst>
      <p:ext uri="{BB962C8B-B14F-4D97-AF65-F5344CB8AC3E}">
        <p14:creationId xmlns:p14="http://schemas.microsoft.com/office/powerpoint/2010/main" val="2024080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5"/>
          <p:cNvSpPr>
            <a:spLocks noGrp="1"/>
          </p:cNvSpPr>
          <p:nvPr>
            <p:ph type="sldNum" sz="quarter" idx="12"/>
          </p:nvPr>
        </p:nvSpPr>
        <p:spPr>
          <a:xfrm>
            <a:off x="7010400" y="6545174"/>
            <a:ext cx="2133600" cy="365125"/>
          </a:xfrm>
        </p:spPr>
        <p:txBody>
          <a:bodyPr/>
          <a:lstStyle>
            <a:lvl1pPr>
              <a:defRPr>
                <a:solidFill>
                  <a:schemeClr val="tx1">
                    <a:lumMod val="50000"/>
                    <a:lumOff val="50000"/>
                  </a:schemeClr>
                </a:solidFill>
              </a:defRPr>
            </a:lvl1pPr>
          </a:lstStyle>
          <a:p>
            <a:r>
              <a:rPr lang="en-US" altLang="ja-JP" dirty="0"/>
              <a:t>P.</a:t>
            </a:r>
            <a:fld id="{87ADC368-D886-4761-9C5C-75D02A4D8392}" type="slidenum">
              <a:rPr lang="ja-JP" altLang="en-US" smtClean="0"/>
              <a:pPr/>
              <a:t>1</a:t>
            </a:fld>
            <a:endParaRPr lang="ja-JP" altLang="en-US" dirty="0"/>
          </a:p>
        </p:txBody>
      </p:sp>
      <p:sp>
        <p:nvSpPr>
          <p:cNvPr id="2" name="正方形/長方形 1"/>
          <p:cNvSpPr/>
          <p:nvPr/>
        </p:nvSpPr>
        <p:spPr>
          <a:xfrm>
            <a:off x="185051" y="345802"/>
            <a:ext cx="7178644" cy="45719"/>
          </a:xfrm>
          <a:prstGeom prst="rect">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5" name="正方形/長方形 4"/>
          <p:cNvSpPr/>
          <p:nvPr/>
        </p:nvSpPr>
        <p:spPr>
          <a:xfrm>
            <a:off x="185051" y="6522315"/>
            <a:ext cx="8741500" cy="45719"/>
          </a:xfrm>
          <a:prstGeom prst="rect">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282069" y="510606"/>
            <a:ext cx="3414717" cy="461665"/>
          </a:xfrm>
          <a:prstGeom prst="rect">
            <a:avLst/>
          </a:prstGeom>
          <a:noFill/>
        </p:spPr>
        <p:txBody>
          <a:bodyPr wrap="none" rtlCol="0">
            <a:spAutoFit/>
          </a:bodyPr>
          <a:lstStyle/>
          <a:p>
            <a:r>
              <a:rPr kumimoji="1" lang="en-US" altLang="ja-JP" sz="2400" dirty="0">
                <a:latin typeface="メイリオ" panose="020B0604030504040204" pitchFamily="50" charset="-128"/>
                <a:ea typeface="メイリオ" panose="020B0604030504040204" pitchFamily="50" charset="-128"/>
              </a:rPr>
              <a:t>(2)</a:t>
            </a:r>
            <a:r>
              <a:rPr kumimoji="1" lang="ja-JP" altLang="en-US" sz="2400" dirty="0">
                <a:latin typeface="メイリオ" panose="020B0604030504040204" pitchFamily="50" charset="-128"/>
                <a:ea typeface="メイリオ" panose="020B0604030504040204" pitchFamily="50" charset="-128"/>
              </a:rPr>
              <a:t>オフィス環境の概要</a:t>
            </a:r>
            <a:endParaRPr kumimoji="1" lang="ja-JP" altLang="en-US"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4012062" y="585814"/>
            <a:ext cx="543739" cy="307777"/>
          </a:xfrm>
          <a:prstGeom prst="rect">
            <a:avLst/>
          </a:prstGeom>
          <a:solidFill>
            <a:schemeClr val="accent6">
              <a:lumMod val="20000"/>
              <a:lumOff val="80000"/>
            </a:schemeClr>
          </a:solidFill>
          <a:ln>
            <a:solidFill>
              <a:schemeClr val="accent6">
                <a:lumMod val="20000"/>
                <a:lumOff val="80000"/>
              </a:schemeClr>
            </a:solidFill>
          </a:ln>
        </p:spPr>
        <p:txBody>
          <a:bodyPr wrap="none" rtlCol="0">
            <a:spAutoFit/>
          </a:bodyPr>
          <a:lstStyle/>
          <a:p>
            <a:r>
              <a:rPr lang="ja-JP" altLang="en-US" sz="1400" dirty="0">
                <a:latin typeface="メイリオ" panose="020B0604030504040204" pitchFamily="50" charset="-128"/>
                <a:ea typeface="メイリオ" panose="020B0604030504040204" pitchFamily="50" charset="-128"/>
              </a:rPr>
              <a:t>必須</a:t>
            </a:r>
            <a:endParaRPr lang="en-US" altLang="ja-JP" sz="1400" dirty="0">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50222D17-446E-4FB3-9114-D6204C791447}"/>
              </a:ext>
            </a:extLst>
          </p:cNvPr>
          <p:cNvSpPr txBox="1"/>
          <p:nvPr/>
        </p:nvSpPr>
        <p:spPr>
          <a:xfrm>
            <a:off x="185052" y="1395662"/>
            <a:ext cx="8741500" cy="3056606"/>
          </a:xfrm>
          <a:prstGeom prst="rect">
            <a:avLst/>
          </a:prstGeom>
          <a:noFill/>
        </p:spPr>
        <p:txBody>
          <a:bodyPr wrap="square">
            <a:spAutoFit/>
          </a:bodyPr>
          <a:lstStyle/>
          <a:p>
            <a:pPr marL="342900" lvl="0" indent="-342900">
              <a:lnSpc>
                <a:spcPts val="3300"/>
              </a:lnSpc>
              <a:buFont typeface="+mj-ea"/>
              <a:buAutoNum type="circleNumDbPlain"/>
            </a:pPr>
            <a:r>
              <a:rPr lang="ja-JP" altLang="ja-JP" sz="2800" u="sng"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作品の紹介</a:t>
            </a:r>
            <a:endParaRPr lang="en-US" altLang="ja-JP" sz="2800" u="sng"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endParaRPr>
          </a:p>
          <a:p>
            <a:pPr lvl="0">
              <a:lnSpc>
                <a:spcPts val="3300"/>
              </a:lnSpc>
            </a:pPr>
            <a:r>
              <a:rPr lang="ja-JP" altLang="ja-JP" sz="24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（自社オフィス</a:t>
            </a:r>
            <a:r>
              <a:rPr lang="en-US" altLang="ja-JP" sz="24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a:t>
            </a:r>
            <a:r>
              <a:rPr lang="ja-JP" altLang="ja-JP" sz="24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在宅オフィス</a:t>
            </a:r>
            <a:r>
              <a:rPr lang="en-US" altLang="ja-JP" sz="24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a:t>
            </a:r>
            <a:r>
              <a:rPr lang="ja-JP" altLang="ja-JP" sz="24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サテライトオフィス等）の概要</a:t>
            </a:r>
            <a:endParaRPr lang="ja-JP" altLang="ja-JP" sz="2400" dirty="0">
              <a:solidFill>
                <a:srgbClr val="000000"/>
              </a:solidFill>
              <a:effectLst/>
              <a:latin typeface="メイリオ" panose="020B0604030504040204" pitchFamily="50" charset="-128"/>
              <a:ea typeface="メイリオ" panose="020B0604030504040204" pitchFamily="50" charset="-128"/>
              <a:cs typeface="HG丸ｺﾞｼｯｸM-PRO" panose="020F0600000000000000" pitchFamily="50" charset="-128"/>
            </a:endParaRPr>
          </a:p>
          <a:p>
            <a:pPr marL="1257300" lvl="2" indent="-342900">
              <a:lnSpc>
                <a:spcPts val="3300"/>
              </a:lnSpc>
              <a:buFont typeface="Wingdings" panose="05000000000000000000" pitchFamily="2" charset="2"/>
              <a:buChar char=""/>
            </a:pPr>
            <a:r>
              <a:rPr lang="ja-JP" altLang="ja-JP" sz="28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所在地</a:t>
            </a:r>
            <a:endParaRPr lang="ja-JP" altLang="ja-JP" sz="2800" dirty="0">
              <a:solidFill>
                <a:srgbClr val="000000"/>
              </a:solidFill>
              <a:effectLst/>
              <a:latin typeface="メイリオ" panose="020B0604030504040204" pitchFamily="50" charset="-128"/>
              <a:ea typeface="メイリオ" panose="020B0604030504040204" pitchFamily="50" charset="-128"/>
              <a:cs typeface="HG丸ｺﾞｼｯｸM-PRO" panose="020F0600000000000000" pitchFamily="50" charset="-128"/>
            </a:endParaRPr>
          </a:p>
          <a:p>
            <a:pPr marL="1257300" lvl="2" indent="-342900">
              <a:lnSpc>
                <a:spcPts val="3300"/>
              </a:lnSpc>
              <a:buFont typeface="Wingdings" panose="05000000000000000000" pitchFamily="2" charset="2"/>
              <a:buChar char=""/>
            </a:pPr>
            <a:r>
              <a:rPr lang="ja-JP" altLang="ja-JP" sz="28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センター概要</a:t>
            </a:r>
            <a:r>
              <a:rPr lang="en-US" altLang="ja-JP" sz="28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a:t>
            </a:r>
            <a:r>
              <a:rPr lang="ja-JP" altLang="ja-JP" sz="28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規模</a:t>
            </a:r>
            <a:endParaRPr lang="ja-JP" altLang="ja-JP" sz="2800" dirty="0">
              <a:solidFill>
                <a:srgbClr val="000000"/>
              </a:solidFill>
              <a:effectLst/>
              <a:latin typeface="メイリオ" panose="020B0604030504040204" pitchFamily="50" charset="-128"/>
              <a:ea typeface="メイリオ" panose="020B0604030504040204" pitchFamily="50" charset="-128"/>
              <a:cs typeface="HG丸ｺﾞｼｯｸM-PRO" panose="020F0600000000000000" pitchFamily="50" charset="-128"/>
            </a:endParaRPr>
          </a:p>
          <a:p>
            <a:pPr marL="1257300" lvl="2" indent="-342900">
              <a:lnSpc>
                <a:spcPts val="3300"/>
              </a:lnSpc>
              <a:buFont typeface="Wingdings" panose="05000000000000000000" pitchFamily="2" charset="2"/>
              <a:buChar char=""/>
            </a:pPr>
            <a:r>
              <a:rPr lang="ja-JP" altLang="ja-JP" sz="28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作品の全貌</a:t>
            </a:r>
            <a:r>
              <a:rPr lang="en-US" altLang="ja-JP" sz="28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a:t>
            </a:r>
            <a:r>
              <a:rPr lang="ja-JP" altLang="ja-JP" sz="28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写真、図面等</a:t>
            </a:r>
            <a:r>
              <a:rPr lang="en-US" altLang="ja-JP" sz="28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a:t>
            </a:r>
            <a:endParaRPr lang="ja-JP" altLang="ja-JP" sz="2800" dirty="0">
              <a:solidFill>
                <a:srgbClr val="000000"/>
              </a:solidFill>
              <a:effectLst/>
              <a:latin typeface="メイリオ" panose="020B0604030504040204" pitchFamily="50" charset="-128"/>
              <a:ea typeface="メイリオ" panose="020B0604030504040204" pitchFamily="50" charset="-128"/>
              <a:cs typeface="HG丸ｺﾞｼｯｸM-PRO" panose="020F0600000000000000" pitchFamily="50" charset="-128"/>
            </a:endParaRPr>
          </a:p>
          <a:p>
            <a:pPr marL="1257300" lvl="2" indent="-342900">
              <a:lnSpc>
                <a:spcPts val="3300"/>
              </a:lnSpc>
              <a:buFont typeface="Wingdings" panose="05000000000000000000" pitchFamily="2" charset="2"/>
              <a:buChar char=""/>
            </a:pPr>
            <a:r>
              <a:rPr lang="ja-JP" altLang="ja-JP" sz="28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応募のテーマ（注</a:t>
            </a:r>
            <a:r>
              <a:rPr lang="en-US" altLang="ja-JP" sz="28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1</a:t>
            </a:r>
            <a:r>
              <a:rPr lang="ja-JP" altLang="ja-JP" sz="28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a:t>
            </a:r>
            <a:endParaRPr lang="ja-JP" altLang="ja-JP" sz="2800" dirty="0">
              <a:solidFill>
                <a:srgbClr val="000000"/>
              </a:solidFill>
              <a:effectLst/>
              <a:latin typeface="メイリオ" panose="020B0604030504040204" pitchFamily="50" charset="-128"/>
              <a:ea typeface="メイリオ" panose="020B0604030504040204" pitchFamily="50" charset="-128"/>
              <a:cs typeface="HG丸ｺﾞｼｯｸM-PRO" panose="020F0600000000000000" pitchFamily="50" charset="-128"/>
            </a:endParaRPr>
          </a:p>
          <a:p>
            <a:pPr marL="1257300" lvl="2" indent="-342900">
              <a:lnSpc>
                <a:spcPts val="3300"/>
              </a:lnSpc>
              <a:buFont typeface="Wingdings" panose="05000000000000000000" pitchFamily="2" charset="2"/>
              <a:buChar char=""/>
            </a:pPr>
            <a:r>
              <a:rPr lang="ja-JP" altLang="ja-JP" sz="28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施工会社、投資規模等</a:t>
            </a:r>
            <a:endParaRPr lang="ja-JP" altLang="ja-JP" sz="2800" dirty="0">
              <a:solidFill>
                <a:srgbClr val="000000"/>
              </a:solidFill>
              <a:effectLst/>
              <a:latin typeface="メイリオ" panose="020B0604030504040204" pitchFamily="50" charset="-128"/>
              <a:ea typeface="メイリオ" panose="020B0604030504040204" pitchFamily="50" charset="-128"/>
              <a:cs typeface="HG丸ｺﾞｼｯｸM-PRO" panose="020F0600000000000000" pitchFamily="50" charset="-128"/>
            </a:endParaRPr>
          </a:p>
        </p:txBody>
      </p:sp>
    </p:spTree>
    <p:extLst>
      <p:ext uri="{BB962C8B-B14F-4D97-AF65-F5344CB8AC3E}">
        <p14:creationId xmlns:p14="http://schemas.microsoft.com/office/powerpoint/2010/main" val="4225563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5"/>
          <p:cNvSpPr>
            <a:spLocks noGrp="1"/>
          </p:cNvSpPr>
          <p:nvPr>
            <p:ph type="sldNum" sz="quarter" idx="12"/>
          </p:nvPr>
        </p:nvSpPr>
        <p:spPr>
          <a:xfrm>
            <a:off x="7010400" y="6545174"/>
            <a:ext cx="2133600" cy="365125"/>
          </a:xfrm>
        </p:spPr>
        <p:txBody>
          <a:bodyPr/>
          <a:lstStyle>
            <a:lvl1pPr>
              <a:defRPr>
                <a:solidFill>
                  <a:schemeClr val="tx1">
                    <a:lumMod val="50000"/>
                    <a:lumOff val="50000"/>
                  </a:schemeClr>
                </a:solidFill>
              </a:defRPr>
            </a:lvl1pPr>
          </a:lstStyle>
          <a:p>
            <a:r>
              <a:rPr lang="en-US" altLang="ja-JP" dirty="0"/>
              <a:t>P.</a:t>
            </a:r>
            <a:fld id="{87ADC368-D886-4761-9C5C-75D02A4D8392}" type="slidenum">
              <a:rPr lang="ja-JP" altLang="en-US" smtClean="0"/>
              <a:pPr/>
              <a:t>2</a:t>
            </a:fld>
            <a:endParaRPr lang="ja-JP" altLang="en-US" dirty="0"/>
          </a:p>
        </p:txBody>
      </p:sp>
      <p:sp>
        <p:nvSpPr>
          <p:cNvPr id="2" name="正方形/長方形 1"/>
          <p:cNvSpPr/>
          <p:nvPr/>
        </p:nvSpPr>
        <p:spPr>
          <a:xfrm>
            <a:off x="185051" y="345802"/>
            <a:ext cx="7178644" cy="45719"/>
          </a:xfrm>
          <a:prstGeom prst="rect">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5" name="正方形/長方形 4"/>
          <p:cNvSpPr/>
          <p:nvPr/>
        </p:nvSpPr>
        <p:spPr>
          <a:xfrm>
            <a:off x="185051" y="6522315"/>
            <a:ext cx="8741500" cy="45719"/>
          </a:xfrm>
          <a:prstGeom prst="rect">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282069" y="510606"/>
            <a:ext cx="3106941" cy="461665"/>
          </a:xfrm>
          <a:prstGeom prst="rect">
            <a:avLst/>
          </a:prstGeom>
          <a:noFill/>
        </p:spPr>
        <p:txBody>
          <a:bodyPr wrap="none" rtlCol="0">
            <a:spAutoFit/>
          </a:bodyPr>
          <a:lstStyle/>
          <a:p>
            <a:r>
              <a:rPr kumimoji="1" lang="en-US" altLang="ja-JP" sz="2400" dirty="0">
                <a:latin typeface="メイリオ" panose="020B0604030504040204" pitchFamily="50" charset="-128"/>
                <a:ea typeface="メイリオ" panose="020B0604030504040204" pitchFamily="50" charset="-128"/>
              </a:rPr>
              <a:t>(3)</a:t>
            </a:r>
            <a:r>
              <a:rPr kumimoji="1" lang="ja-JP" altLang="en-US" sz="2400" dirty="0">
                <a:latin typeface="メイリオ" panose="020B0604030504040204" pitchFamily="50" charset="-128"/>
                <a:ea typeface="メイリオ" panose="020B0604030504040204" pitchFamily="50" charset="-128"/>
              </a:rPr>
              <a:t>作品の</a:t>
            </a:r>
            <a:r>
              <a:rPr lang="ja-JP" altLang="en-US" sz="2400" dirty="0">
                <a:latin typeface="メイリオ" panose="020B0604030504040204" pitchFamily="50" charset="-128"/>
                <a:ea typeface="メイリオ" panose="020B0604030504040204" pitchFamily="50" charset="-128"/>
              </a:rPr>
              <a:t>背景情報</a:t>
            </a:r>
            <a:r>
              <a:rPr kumimoji="1" lang="ja-JP" altLang="en-US" sz="2400"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478C953F-F345-4FAD-9E6F-249AC4A3F333}"/>
              </a:ext>
            </a:extLst>
          </p:cNvPr>
          <p:cNvSpPr txBox="1"/>
          <p:nvPr/>
        </p:nvSpPr>
        <p:spPr>
          <a:xfrm>
            <a:off x="478814" y="1339182"/>
            <a:ext cx="8376427" cy="3951082"/>
          </a:xfrm>
          <a:prstGeom prst="rect">
            <a:avLst/>
          </a:prstGeom>
          <a:noFill/>
        </p:spPr>
        <p:txBody>
          <a:bodyPr wrap="square">
            <a:spAutoFit/>
          </a:bodyPr>
          <a:lstStyle/>
          <a:p>
            <a:pPr lvl="0">
              <a:lnSpc>
                <a:spcPts val="3000"/>
              </a:lnSpc>
            </a:pPr>
            <a:r>
              <a:rPr lang="ja-JP" altLang="en-US" sz="2800" u="sng"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②</a:t>
            </a:r>
            <a:r>
              <a:rPr lang="ja-JP" altLang="ja-JP" sz="2800" u="sng"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作品誕生の背景</a:t>
            </a:r>
            <a:endParaRPr lang="ja-JP" altLang="ja-JP" sz="2800" dirty="0">
              <a:solidFill>
                <a:srgbClr val="000000"/>
              </a:solidFill>
              <a:effectLst/>
              <a:latin typeface="メイリオ" panose="020B0604030504040204" pitchFamily="50" charset="-128"/>
              <a:ea typeface="メイリオ" panose="020B0604030504040204" pitchFamily="50" charset="-128"/>
              <a:cs typeface="HG丸ｺﾞｼｯｸM-PRO" panose="020F0600000000000000" pitchFamily="50" charset="-128"/>
            </a:endParaRPr>
          </a:p>
          <a:p>
            <a:pPr lvl="0">
              <a:lnSpc>
                <a:spcPts val="3000"/>
              </a:lnSpc>
            </a:pPr>
            <a:r>
              <a:rPr lang="ja-JP" altLang="ja-JP" sz="28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それまでのオフィス環境あるいは運営の課題と応募するオフィス環境の設計・開発・構築に至る背景</a:t>
            </a:r>
            <a:endParaRPr lang="ja-JP" altLang="ja-JP" sz="2800" dirty="0">
              <a:solidFill>
                <a:srgbClr val="000000"/>
              </a:solidFill>
              <a:effectLst/>
              <a:latin typeface="メイリオ" panose="020B0604030504040204" pitchFamily="50" charset="-128"/>
              <a:ea typeface="メイリオ" panose="020B0604030504040204" pitchFamily="50" charset="-128"/>
              <a:cs typeface="HG丸ｺﾞｼｯｸM-PRO" panose="020F0600000000000000" pitchFamily="50" charset="-128"/>
            </a:endParaRPr>
          </a:p>
          <a:p>
            <a:pPr lvl="0">
              <a:lnSpc>
                <a:spcPts val="3000"/>
              </a:lnSpc>
            </a:pPr>
            <a:endParaRPr lang="en-US" altLang="ja-JP" sz="2800" u="sng"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endParaRPr>
          </a:p>
          <a:p>
            <a:pPr lvl="0">
              <a:lnSpc>
                <a:spcPts val="3000"/>
              </a:lnSpc>
            </a:pPr>
            <a:r>
              <a:rPr lang="ja-JP" altLang="en-US" sz="2800" u="sng"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③</a:t>
            </a:r>
            <a:r>
              <a:rPr lang="ja-JP" altLang="ja-JP" sz="2800" u="sng"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目的</a:t>
            </a:r>
            <a:endParaRPr lang="ja-JP" altLang="ja-JP" sz="2800" dirty="0">
              <a:solidFill>
                <a:srgbClr val="000000"/>
              </a:solidFill>
              <a:effectLst/>
              <a:latin typeface="メイリオ" panose="020B0604030504040204" pitchFamily="50" charset="-128"/>
              <a:ea typeface="メイリオ" panose="020B0604030504040204" pitchFamily="50" charset="-128"/>
              <a:cs typeface="HG丸ｺﾞｼｯｸM-PRO" panose="020F0600000000000000" pitchFamily="50" charset="-128"/>
            </a:endParaRPr>
          </a:p>
          <a:p>
            <a:pPr marL="457200" lvl="0" indent="-457200">
              <a:lnSpc>
                <a:spcPts val="3000"/>
              </a:lnSpc>
              <a:buFont typeface="Wingdings" panose="05000000000000000000" pitchFamily="2" charset="2"/>
              <a:buChar char="l"/>
            </a:pPr>
            <a:r>
              <a:rPr lang="ja-JP" altLang="ja-JP" sz="28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背景に基づいた改良・改善・開発の目的</a:t>
            </a:r>
            <a:endParaRPr lang="ja-JP" altLang="ja-JP" sz="2800" dirty="0">
              <a:solidFill>
                <a:srgbClr val="000000"/>
              </a:solidFill>
              <a:effectLst/>
              <a:latin typeface="メイリオ" panose="020B0604030504040204" pitchFamily="50" charset="-128"/>
              <a:ea typeface="メイリオ" panose="020B0604030504040204" pitchFamily="50" charset="-128"/>
              <a:cs typeface="HG丸ｺﾞｼｯｸM-PRO" panose="020F0600000000000000" pitchFamily="50" charset="-128"/>
            </a:endParaRPr>
          </a:p>
          <a:p>
            <a:pPr marL="457200" lvl="0" indent="-457200">
              <a:lnSpc>
                <a:spcPts val="3000"/>
              </a:lnSpc>
              <a:buFont typeface="Wingdings" panose="05000000000000000000" pitchFamily="2" charset="2"/>
              <a:buChar char="l"/>
            </a:pPr>
            <a:r>
              <a:rPr lang="ja-JP" altLang="ja-JP" sz="28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期待効果</a:t>
            </a:r>
            <a:endParaRPr lang="ja-JP" altLang="ja-JP" sz="2800" dirty="0">
              <a:solidFill>
                <a:srgbClr val="000000"/>
              </a:solidFill>
              <a:effectLst/>
              <a:latin typeface="メイリオ" panose="020B0604030504040204" pitchFamily="50" charset="-128"/>
              <a:ea typeface="メイリオ" panose="020B0604030504040204" pitchFamily="50" charset="-128"/>
              <a:cs typeface="HG丸ｺﾞｼｯｸM-PRO" panose="020F0600000000000000" pitchFamily="50" charset="-128"/>
            </a:endParaRPr>
          </a:p>
          <a:p>
            <a:pPr lvl="0">
              <a:lnSpc>
                <a:spcPts val="3000"/>
              </a:lnSpc>
            </a:pPr>
            <a:endParaRPr lang="en-US" altLang="ja-JP" sz="2800" u="sng"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endParaRPr>
          </a:p>
          <a:p>
            <a:pPr lvl="0">
              <a:lnSpc>
                <a:spcPts val="3000"/>
              </a:lnSpc>
            </a:pPr>
            <a:r>
              <a:rPr lang="ja-JP" altLang="en-US" sz="2800" u="sng"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④</a:t>
            </a:r>
            <a:r>
              <a:rPr lang="ja-JP" altLang="ja-JP" sz="2800" u="sng"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開発・設計・施工等における工夫</a:t>
            </a:r>
            <a:r>
              <a:rPr lang="en-US" altLang="ja-JP" sz="2800" u="sng"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a:t>
            </a:r>
            <a:r>
              <a:rPr lang="ja-JP" altLang="ja-JP" sz="2800" u="sng"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こだわり</a:t>
            </a:r>
            <a:endParaRPr lang="ja-JP" altLang="ja-JP" sz="2800" dirty="0">
              <a:solidFill>
                <a:srgbClr val="000000"/>
              </a:solidFill>
              <a:effectLst/>
              <a:latin typeface="メイリオ" panose="020B0604030504040204" pitchFamily="50" charset="-128"/>
              <a:ea typeface="メイリオ" panose="020B0604030504040204" pitchFamily="50" charset="-128"/>
              <a:cs typeface="HG丸ｺﾞｼｯｸM-PRO" panose="020F0600000000000000" pitchFamily="50" charset="-128"/>
            </a:endParaRPr>
          </a:p>
          <a:p>
            <a:pPr lvl="0">
              <a:lnSpc>
                <a:spcPts val="3000"/>
              </a:lnSpc>
            </a:pPr>
            <a:r>
              <a:rPr lang="ja-JP" altLang="ja-JP" sz="28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こだわりの要素</a:t>
            </a:r>
            <a:r>
              <a:rPr lang="en-US" altLang="ja-JP" sz="28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a:t>
            </a:r>
            <a:r>
              <a:rPr lang="ja-JP" altLang="ja-JP" sz="28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アピールポイント</a:t>
            </a:r>
            <a:endParaRPr lang="ja-JP" altLang="ja-JP" sz="2800" dirty="0">
              <a:solidFill>
                <a:srgbClr val="000000"/>
              </a:solidFill>
              <a:effectLst/>
              <a:latin typeface="メイリオ" panose="020B0604030504040204" pitchFamily="50" charset="-128"/>
              <a:ea typeface="メイリオ" panose="020B0604030504040204" pitchFamily="50" charset="-128"/>
              <a:cs typeface="HG丸ｺﾞｼｯｸM-PRO" panose="020F0600000000000000" pitchFamily="50" charset="-128"/>
            </a:endParaRPr>
          </a:p>
        </p:txBody>
      </p:sp>
      <p:sp>
        <p:nvSpPr>
          <p:cNvPr id="12" name="テキスト ボックス 11">
            <a:extLst>
              <a:ext uri="{FF2B5EF4-FFF2-40B4-BE49-F238E27FC236}">
                <a16:creationId xmlns:a16="http://schemas.microsoft.com/office/drawing/2014/main" id="{4ACDFEB3-443C-4AC3-AE8A-50278C4A1797}"/>
              </a:ext>
            </a:extLst>
          </p:cNvPr>
          <p:cNvSpPr txBox="1"/>
          <p:nvPr/>
        </p:nvSpPr>
        <p:spPr>
          <a:xfrm>
            <a:off x="4012062" y="585814"/>
            <a:ext cx="543739" cy="307777"/>
          </a:xfrm>
          <a:prstGeom prst="rect">
            <a:avLst/>
          </a:prstGeom>
          <a:solidFill>
            <a:schemeClr val="accent6">
              <a:lumMod val="20000"/>
              <a:lumOff val="80000"/>
            </a:schemeClr>
          </a:solidFill>
          <a:ln>
            <a:solidFill>
              <a:schemeClr val="accent6">
                <a:lumMod val="20000"/>
                <a:lumOff val="80000"/>
              </a:schemeClr>
            </a:solidFill>
          </a:ln>
        </p:spPr>
        <p:txBody>
          <a:bodyPr wrap="none" rtlCol="0">
            <a:spAutoFit/>
          </a:bodyPr>
          <a:lstStyle/>
          <a:p>
            <a:r>
              <a:rPr lang="ja-JP" altLang="en-US" sz="1400" dirty="0">
                <a:latin typeface="メイリオ" panose="020B0604030504040204" pitchFamily="50" charset="-128"/>
                <a:ea typeface="メイリオ" panose="020B0604030504040204" pitchFamily="50" charset="-128"/>
              </a:rPr>
              <a:t>必須</a:t>
            </a:r>
            <a:endParaRPr lang="en-US" altLang="ja-JP" sz="1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904362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5"/>
          <p:cNvSpPr>
            <a:spLocks noGrp="1"/>
          </p:cNvSpPr>
          <p:nvPr>
            <p:ph type="sldNum" sz="quarter" idx="12"/>
          </p:nvPr>
        </p:nvSpPr>
        <p:spPr>
          <a:xfrm>
            <a:off x="7010400" y="6545174"/>
            <a:ext cx="2133600" cy="365125"/>
          </a:xfrm>
        </p:spPr>
        <p:txBody>
          <a:bodyPr/>
          <a:lstStyle>
            <a:lvl1pPr>
              <a:defRPr>
                <a:solidFill>
                  <a:schemeClr val="tx1">
                    <a:lumMod val="50000"/>
                    <a:lumOff val="50000"/>
                  </a:schemeClr>
                </a:solidFill>
              </a:defRPr>
            </a:lvl1pPr>
          </a:lstStyle>
          <a:p>
            <a:r>
              <a:rPr lang="en-US" altLang="ja-JP" dirty="0"/>
              <a:t>P.</a:t>
            </a:r>
            <a:fld id="{87ADC368-D886-4761-9C5C-75D02A4D8392}" type="slidenum">
              <a:rPr lang="ja-JP" altLang="en-US" smtClean="0"/>
              <a:pPr/>
              <a:t>3</a:t>
            </a:fld>
            <a:endParaRPr lang="ja-JP" altLang="en-US" dirty="0"/>
          </a:p>
        </p:txBody>
      </p:sp>
      <p:sp>
        <p:nvSpPr>
          <p:cNvPr id="2" name="正方形/長方形 1"/>
          <p:cNvSpPr/>
          <p:nvPr/>
        </p:nvSpPr>
        <p:spPr>
          <a:xfrm>
            <a:off x="185051" y="345802"/>
            <a:ext cx="7178644" cy="45719"/>
          </a:xfrm>
          <a:prstGeom prst="rect">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5" name="正方形/長方形 4"/>
          <p:cNvSpPr/>
          <p:nvPr/>
        </p:nvSpPr>
        <p:spPr>
          <a:xfrm>
            <a:off x="185051" y="6522315"/>
            <a:ext cx="8741500" cy="45719"/>
          </a:xfrm>
          <a:prstGeom prst="rect">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282069" y="510606"/>
            <a:ext cx="2183611" cy="461665"/>
          </a:xfrm>
          <a:prstGeom prst="rect">
            <a:avLst/>
          </a:prstGeom>
          <a:noFill/>
        </p:spPr>
        <p:txBody>
          <a:bodyPr wrap="none" rtlCol="0">
            <a:spAutoFit/>
          </a:bodyPr>
          <a:lstStyle/>
          <a:p>
            <a:r>
              <a:rPr kumimoji="1" lang="en-US" altLang="ja-JP" sz="2400" dirty="0">
                <a:latin typeface="メイリオ" panose="020B0604030504040204" pitchFamily="50" charset="-128"/>
                <a:ea typeface="メイリオ" panose="020B0604030504040204" pitchFamily="50" charset="-128"/>
              </a:rPr>
              <a:t>(4)</a:t>
            </a:r>
            <a:r>
              <a:rPr kumimoji="1" lang="ja-JP" altLang="en-US" sz="2400" dirty="0">
                <a:latin typeface="メイリオ" panose="020B0604030504040204" pitchFamily="50" charset="-128"/>
                <a:ea typeface="メイリオ" panose="020B0604030504040204" pitchFamily="50" charset="-128"/>
              </a:rPr>
              <a:t>従業員の声</a:t>
            </a:r>
            <a:endParaRPr kumimoji="1" lang="ja-JP" altLang="en-US"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282069" y="1120205"/>
            <a:ext cx="8504421" cy="4216539"/>
          </a:xfrm>
          <a:prstGeom prst="rect">
            <a:avLst/>
          </a:prstGeom>
          <a:noFill/>
        </p:spPr>
        <p:txBody>
          <a:bodyPr wrap="square" rtlCol="0">
            <a:spAutoFit/>
          </a:bodyPr>
          <a:lstStyle/>
          <a:p>
            <a:r>
              <a:rPr kumimoji="1" lang="ja-JP" altLang="en-US" sz="2800" dirty="0">
                <a:latin typeface="メイリオ" panose="020B0604030504040204" pitchFamily="50" charset="-128"/>
                <a:ea typeface="メイリオ" panose="020B0604030504040204" pitchFamily="50" charset="-128"/>
              </a:rPr>
              <a:t>⑤</a:t>
            </a:r>
            <a:r>
              <a:rPr kumimoji="1" lang="ja-JP" altLang="en-US" sz="2800" u="sng" dirty="0">
                <a:latin typeface="メイリオ" panose="020B0604030504040204" pitchFamily="50" charset="-128"/>
                <a:ea typeface="メイリオ" panose="020B0604030504040204" pitchFamily="50" charset="-128"/>
              </a:rPr>
              <a:t>利用者の評価</a:t>
            </a:r>
            <a:endParaRPr kumimoji="1" lang="en-US" altLang="ja-JP" sz="2800" u="sng" dirty="0">
              <a:latin typeface="メイリオ" panose="020B0604030504040204" pitchFamily="50" charset="-128"/>
              <a:ea typeface="メイリオ" panose="020B0604030504040204" pitchFamily="50" charset="-128"/>
            </a:endParaRPr>
          </a:p>
          <a:p>
            <a:r>
              <a:rPr kumimoji="1" lang="ja-JP" altLang="en-US" sz="2000" dirty="0">
                <a:latin typeface="メイリオ" panose="020B0604030504040204" pitchFamily="50" charset="-128"/>
                <a:ea typeface="メイリオ" panose="020B0604030504040204" pitchFamily="50" charset="-128"/>
              </a:rPr>
              <a:t>応募テーマ</a:t>
            </a:r>
            <a:r>
              <a:rPr kumimoji="1" lang="en-US" altLang="ja-JP" sz="2000" dirty="0">
                <a:latin typeface="メイリオ" panose="020B0604030504040204" pitchFamily="50" charset="-128"/>
                <a:ea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rPr>
              <a:t>作品に</a:t>
            </a:r>
            <a:r>
              <a:rPr lang="ja-JP" altLang="en-US" sz="2000" dirty="0">
                <a:latin typeface="メイリオ" panose="020B0604030504040204" pitchFamily="50" charset="-128"/>
                <a:ea typeface="メイリオ" panose="020B0604030504040204" pitchFamily="50" charset="-128"/>
              </a:rPr>
              <a:t>対して、それを利用中のコンタクトセンタースタッフ自身がどのように</a:t>
            </a:r>
            <a:r>
              <a:rPr kumimoji="1" lang="ja-JP" altLang="en-US" sz="2000" dirty="0">
                <a:latin typeface="メイリオ" panose="020B0604030504040204" pitchFamily="50" charset="-128"/>
                <a:ea typeface="メイリオ" panose="020B0604030504040204" pitchFamily="50" charset="-128"/>
              </a:rPr>
              <a:t>評価しているかについて、最低５名分のコメントを記述　（１人２００</a:t>
            </a:r>
            <a:r>
              <a:rPr lang="ja-JP" altLang="en-US" sz="2000" dirty="0">
                <a:latin typeface="メイリオ" panose="020B0604030504040204" pitchFamily="50" charset="-128"/>
                <a:ea typeface="メイリオ" panose="020B0604030504040204" pitchFamily="50" charset="-128"/>
              </a:rPr>
              <a:t>字以下）</a:t>
            </a:r>
            <a:endParaRPr kumimoji="1" lang="en-US" altLang="ja-JP" sz="2000"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pPr marL="457200" indent="-457200">
              <a:buFont typeface="+mj-lt"/>
              <a:buAutoNum type="arabicPeriod"/>
            </a:pPr>
            <a:r>
              <a:rPr kumimoji="1" lang="ja-JP" altLang="en-US" dirty="0">
                <a:latin typeface="メイリオ" panose="020B0604030504040204" pitchFamily="50" charset="-128"/>
                <a:ea typeface="メイリオ" panose="020B0604030504040204" pitchFamily="50" charset="-128"/>
              </a:rPr>
              <a:t>＊＊＊＊＊＊＊＊＊＊＊＊＊＊＊＊＊＊＊＊＊＊＊＊＊＊</a:t>
            </a:r>
            <a:endParaRPr kumimoji="1" lang="en-US" altLang="ja-JP" dirty="0">
              <a:latin typeface="メイリオ" panose="020B0604030504040204" pitchFamily="50" charset="-128"/>
              <a:ea typeface="メイリオ" panose="020B0604030504040204" pitchFamily="50" charset="-128"/>
            </a:endParaRPr>
          </a:p>
          <a:p>
            <a:pPr marL="457200" indent="-457200">
              <a:buFont typeface="+mj-lt"/>
              <a:buAutoNum type="arabicPeriod"/>
            </a:pPr>
            <a:endParaRPr lang="en-US" altLang="ja-JP" dirty="0">
              <a:latin typeface="メイリオ" panose="020B0604030504040204" pitchFamily="50" charset="-128"/>
              <a:ea typeface="メイリオ" panose="020B0604030504040204" pitchFamily="50" charset="-128"/>
            </a:endParaRPr>
          </a:p>
          <a:p>
            <a:pPr marL="457200" indent="-457200">
              <a:buFont typeface="+mj-lt"/>
              <a:buAutoNum type="arabicPeriod"/>
            </a:pPr>
            <a:r>
              <a:rPr lang="ja-JP" altLang="en-US" dirty="0">
                <a:latin typeface="メイリオ" panose="020B0604030504040204" pitchFamily="50" charset="-128"/>
                <a:ea typeface="メイリオ" panose="020B0604030504040204" pitchFamily="50" charset="-128"/>
              </a:rPr>
              <a:t>＊＊＊＊＊＊＊＊＊＊＊＊＊＊＊＊＊＊＊＊＊＊＊＊＊＊</a:t>
            </a:r>
            <a:endParaRPr lang="en-US" altLang="ja-JP" dirty="0">
              <a:latin typeface="メイリオ" panose="020B0604030504040204" pitchFamily="50" charset="-128"/>
              <a:ea typeface="メイリオ" panose="020B0604030504040204" pitchFamily="50" charset="-128"/>
            </a:endParaRPr>
          </a:p>
          <a:p>
            <a:pPr marL="457200" indent="-457200">
              <a:buFont typeface="+mj-lt"/>
              <a:buAutoNum type="arabicPeriod"/>
            </a:pPr>
            <a:endParaRPr kumimoji="1" lang="en-US" altLang="ja-JP" dirty="0">
              <a:latin typeface="メイリオ" panose="020B0604030504040204" pitchFamily="50" charset="-128"/>
              <a:ea typeface="メイリオ" panose="020B0604030504040204" pitchFamily="50" charset="-128"/>
            </a:endParaRPr>
          </a:p>
          <a:p>
            <a:pPr marL="457200" indent="-457200">
              <a:buFont typeface="+mj-lt"/>
              <a:buAutoNum type="arabicPeriod"/>
            </a:pPr>
            <a:r>
              <a:rPr lang="ja-JP" altLang="en-US" dirty="0">
                <a:latin typeface="メイリオ" panose="020B0604030504040204" pitchFamily="50" charset="-128"/>
                <a:ea typeface="メイリオ" panose="020B0604030504040204" pitchFamily="50" charset="-128"/>
              </a:rPr>
              <a:t>＊＊＊＊＊＊＊＊＊＊＊＊＊＊＊＊＊＊＊＊＊＊＊＊＊＊</a:t>
            </a:r>
            <a:endParaRPr lang="en-US" altLang="ja-JP" dirty="0">
              <a:latin typeface="メイリオ" panose="020B0604030504040204" pitchFamily="50" charset="-128"/>
              <a:ea typeface="メイリオ" panose="020B0604030504040204" pitchFamily="50" charset="-128"/>
            </a:endParaRPr>
          </a:p>
          <a:p>
            <a:pPr marL="457200" indent="-457200">
              <a:buFont typeface="+mj-lt"/>
              <a:buAutoNum type="arabicPeriod"/>
            </a:pPr>
            <a:endParaRPr kumimoji="1" lang="en-US" altLang="ja-JP" dirty="0">
              <a:latin typeface="メイリオ" panose="020B0604030504040204" pitchFamily="50" charset="-128"/>
              <a:ea typeface="メイリオ" panose="020B0604030504040204" pitchFamily="50" charset="-128"/>
            </a:endParaRPr>
          </a:p>
          <a:p>
            <a:pPr marL="457200" indent="-457200">
              <a:buFont typeface="+mj-lt"/>
              <a:buAutoNum type="arabicPeriod"/>
            </a:pPr>
            <a:r>
              <a:rPr lang="ja-JP" altLang="en-US" dirty="0">
                <a:latin typeface="メイリオ" panose="020B0604030504040204" pitchFamily="50" charset="-128"/>
                <a:ea typeface="メイリオ" panose="020B0604030504040204" pitchFamily="50" charset="-128"/>
              </a:rPr>
              <a:t>＊＊＊＊＊＊＊＊＊＊＊＊＊＊＊＊＊＊＊＊＊＊＊＊＊＊</a:t>
            </a:r>
            <a:endParaRPr lang="en-US" altLang="ja-JP" dirty="0">
              <a:latin typeface="メイリオ" panose="020B0604030504040204" pitchFamily="50" charset="-128"/>
              <a:ea typeface="メイリオ" panose="020B0604030504040204" pitchFamily="50" charset="-128"/>
            </a:endParaRPr>
          </a:p>
          <a:p>
            <a:pPr marL="457200" indent="-457200">
              <a:buFont typeface="+mj-lt"/>
              <a:buAutoNum type="arabicPeriod"/>
            </a:pPr>
            <a:endParaRPr kumimoji="1" lang="en-US" altLang="ja-JP" dirty="0">
              <a:latin typeface="メイリオ" panose="020B0604030504040204" pitchFamily="50" charset="-128"/>
              <a:ea typeface="メイリオ" panose="020B0604030504040204" pitchFamily="50" charset="-128"/>
            </a:endParaRPr>
          </a:p>
          <a:p>
            <a:pPr marL="457200" indent="-457200">
              <a:buFont typeface="+mj-lt"/>
              <a:buAutoNum type="arabicPeriod"/>
            </a:pPr>
            <a:r>
              <a:rPr lang="ja-JP" altLang="en-US" dirty="0">
                <a:latin typeface="メイリオ" panose="020B0604030504040204" pitchFamily="50" charset="-128"/>
                <a:ea typeface="メイリオ" panose="020B0604030504040204" pitchFamily="50" charset="-128"/>
              </a:rPr>
              <a:t>＊＊＊＊＊＊＊＊＊＊＊＊＊＊＊＊＊＊＊＊＊＊＊＊＊＊</a:t>
            </a:r>
            <a:endParaRPr lang="en-US" altLang="ja-JP" dirty="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2211919" y="5737795"/>
            <a:ext cx="5211683" cy="307777"/>
          </a:xfrm>
          <a:prstGeom prst="rect">
            <a:avLst/>
          </a:prstGeom>
          <a:solidFill>
            <a:schemeClr val="accent6">
              <a:lumMod val="20000"/>
              <a:lumOff val="80000"/>
            </a:schemeClr>
          </a:solidFill>
          <a:ln>
            <a:solidFill>
              <a:schemeClr val="accent6">
                <a:lumMod val="20000"/>
                <a:lumOff val="80000"/>
              </a:schemeClr>
            </a:solidFill>
          </a:ln>
        </p:spPr>
        <p:txBody>
          <a:bodyPr wrap="none" rtlCol="0">
            <a:spAutoFit/>
          </a:bodyPr>
          <a:lstStyle/>
          <a:p>
            <a:r>
              <a:rPr lang="ja-JP" altLang="en-US" sz="1400" dirty="0">
                <a:latin typeface="メイリオ" panose="020B0604030504040204" pitchFamily="50" charset="-128"/>
                <a:ea typeface="メイリオ" panose="020B0604030504040204" pitchFamily="50" charset="-128"/>
              </a:rPr>
              <a:t>必要に応じて利用者の顔写真やその他添付は任意で可能です。</a:t>
            </a:r>
            <a:endParaRPr lang="en-US" altLang="ja-JP" sz="1400" dirty="0">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CC72FD3C-FF68-4E80-B054-6A41997836FE}"/>
              </a:ext>
            </a:extLst>
          </p:cNvPr>
          <p:cNvSpPr txBox="1"/>
          <p:nvPr/>
        </p:nvSpPr>
        <p:spPr>
          <a:xfrm>
            <a:off x="4012062" y="585814"/>
            <a:ext cx="543739" cy="307777"/>
          </a:xfrm>
          <a:prstGeom prst="rect">
            <a:avLst/>
          </a:prstGeom>
          <a:solidFill>
            <a:schemeClr val="accent6">
              <a:lumMod val="20000"/>
              <a:lumOff val="80000"/>
            </a:schemeClr>
          </a:solidFill>
          <a:ln>
            <a:solidFill>
              <a:schemeClr val="accent6">
                <a:lumMod val="20000"/>
                <a:lumOff val="80000"/>
              </a:schemeClr>
            </a:solidFill>
          </a:ln>
        </p:spPr>
        <p:txBody>
          <a:bodyPr wrap="none" rtlCol="0">
            <a:spAutoFit/>
          </a:bodyPr>
          <a:lstStyle/>
          <a:p>
            <a:r>
              <a:rPr lang="ja-JP" altLang="en-US" sz="1400" dirty="0">
                <a:latin typeface="メイリオ" panose="020B0604030504040204" pitchFamily="50" charset="-128"/>
                <a:ea typeface="メイリオ" panose="020B0604030504040204" pitchFamily="50" charset="-128"/>
              </a:rPr>
              <a:t>必須</a:t>
            </a:r>
            <a:endParaRPr lang="en-US" altLang="ja-JP" sz="1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9560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5"/>
          <p:cNvSpPr>
            <a:spLocks noGrp="1"/>
          </p:cNvSpPr>
          <p:nvPr>
            <p:ph type="sldNum" sz="quarter" idx="12"/>
          </p:nvPr>
        </p:nvSpPr>
        <p:spPr>
          <a:xfrm>
            <a:off x="7010400" y="6545174"/>
            <a:ext cx="2133600" cy="365125"/>
          </a:xfrm>
        </p:spPr>
        <p:txBody>
          <a:bodyPr/>
          <a:lstStyle>
            <a:lvl1pPr>
              <a:defRPr>
                <a:solidFill>
                  <a:schemeClr val="tx1">
                    <a:lumMod val="50000"/>
                    <a:lumOff val="50000"/>
                  </a:schemeClr>
                </a:solidFill>
              </a:defRPr>
            </a:lvl1pPr>
          </a:lstStyle>
          <a:p>
            <a:r>
              <a:rPr lang="en-US" altLang="ja-JP" dirty="0"/>
              <a:t>P.</a:t>
            </a:r>
            <a:fld id="{87ADC368-D886-4761-9C5C-75D02A4D8392}" type="slidenum">
              <a:rPr lang="ja-JP" altLang="en-US" smtClean="0"/>
              <a:pPr/>
              <a:t>4</a:t>
            </a:fld>
            <a:endParaRPr lang="ja-JP" altLang="en-US" dirty="0"/>
          </a:p>
        </p:txBody>
      </p:sp>
      <p:sp>
        <p:nvSpPr>
          <p:cNvPr id="2" name="正方形/長方形 1"/>
          <p:cNvSpPr/>
          <p:nvPr/>
        </p:nvSpPr>
        <p:spPr>
          <a:xfrm>
            <a:off x="185051" y="345802"/>
            <a:ext cx="7178644" cy="45719"/>
          </a:xfrm>
          <a:prstGeom prst="rect">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5" name="正方形/長方形 4"/>
          <p:cNvSpPr/>
          <p:nvPr/>
        </p:nvSpPr>
        <p:spPr>
          <a:xfrm>
            <a:off x="185051" y="6522315"/>
            <a:ext cx="8741500" cy="45719"/>
          </a:xfrm>
          <a:prstGeom prst="rect">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282068" y="510606"/>
            <a:ext cx="1875835" cy="461665"/>
          </a:xfrm>
          <a:prstGeom prst="rect">
            <a:avLst/>
          </a:prstGeom>
          <a:noFill/>
        </p:spPr>
        <p:txBody>
          <a:bodyPr wrap="none" rtlCol="0">
            <a:spAutoFit/>
          </a:bodyPr>
          <a:lstStyle/>
          <a:p>
            <a:r>
              <a:rPr kumimoji="1" lang="en-US" altLang="ja-JP" sz="2400" dirty="0">
                <a:latin typeface="メイリオ" panose="020B0604030504040204" pitchFamily="50" charset="-128"/>
                <a:ea typeface="メイリオ" panose="020B0604030504040204" pitchFamily="50" charset="-128"/>
              </a:rPr>
              <a:t>(5)</a:t>
            </a:r>
            <a:r>
              <a:rPr kumimoji="1" lang="ja-JP" altLang="en-US" sz="2400" dirty="0">
                <a:latin typeface="メイリオ" panose="020B0604030504040204" pitchFamily="50" charset="-128"/>
                <a:ea typeface="メイリオ" panose="020B0604030504040204" pitchFamily="50" charset="-128"/>
              </a:rPr>
              <a:t>まとめ：</a:t>
            </a:r>
            <a:endParaRPr kumimoji="1" lang="ja-JP" altLang="en-US" dirty="0">
              <a:latin typeface="メイリオ" panose="020B0604030504040204" pitchFamily="50" charset="-128"/>
              <a:ea typeface="メイリオ" panose="020B0604030504040204" pitchFamily="50" charset="-128"/>
            </a:endParaRPr>
          </a:p>
        </p:txBody>
      </p:sp>
      <p:sp>
        <p:nvSpPr>
          <p:cNvPr id="9" name="テキスト ボックス 8">
            <a:extLst>
              <a:ext uri="{FF2B5EF4-FFF2-40B4-BE49-F238E27FC236}">
                <a16:creationId xmlns:a16="http://schemas.microsoft.com/office/drawing/2014/main" id="{0A661ED8-A3A1-4DC2-8DA4-9D31D5E35F6E}"/>
              </a:ext>
            </a:extLst>
          </p:cNvPr>
          <p:cNvSpPr txBox="1"/>
          <p:nvPr/>
        </p:nvSpPr>
        <p:spPr>
          <a:xfrm>
            <a:off x="357510" y="1091356"/>
            <a:ext cx="8428980" cy="5172570"/>
          </a:xfrm>
          <a:prstGeom prst="rect">
            <a:avLst/>
          </a:prstGeom>
          <a:noFill/>
        </p:spPr>
        <p:txBody>
          <a:bodyPr wrap="square">
            <a:spAutoFit/>
          </a:bodyPr>
          <a:lstStyle/>
          <a:p>
            <a:pPr lvl="0">
              <a:lnSpc>
                <a:spcPts val="3300"/>
              </a:lnSpc>
            </a:pPr>
            <a:r>
              <a:rPr lang="ja-JP" altLang="en-US" sz="2800" u="sng" dirty="0">
                <a:solidFill>
                  <a:srgbClr val="000000"/>
                </a:solidFill>
                <a:latin typeface="メイリオ" panose="020B0604030504040204" pitchFamily="50" charset="-128"/>
                <a:ea typeface="メイリオ" panose="020B0604030504040204" pitchFamily="50" charset="-128"/>
                <a:cs typeface="Arial" panose="020B0604020202020204" pitchFamily="34" charset="0"/>
              </a:rPr>
              <a:t>⑥</a:t>
            </a:r>
            <a:r>
              <a:rPr lang="ja-JP" altLang="ja-JP" sz="2800" u="sng"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成果</a:t>
            </a:r>
            <a:endParaRPr lang="ja-JP" altLang="ja-JP" sz="2800" dirty="0">
              <a:solidFill>
                <a:srgbClr val="000000"/>
              </a:solidFill>
              <a:effectLst/>
              <a:latin typeface="メイリオ" panose="020B0604030504040204" pitchFamily="50" charset="-128"/>
              <a:ea typeface="メイリオ" panose="020B0604030504040204" pitchFamily="50" charset="-128"/>
              <a:cs typeface="HG丸ｺﾞｼｯｸM-PRO" panose="020F0600000000000000" pitchFamily="50" charset="-128"/>
            </a:endParaRPr>
          </a:p>
          <a:p>
            <a:pPr marL="342900" lvl="0" indent="-342900">
              <a:lnSpc>
                <a:spcPts val="3300"/>
              </a:lnSpc>
              <a:buFont typeface="Wingdings" panose="05000000000000000000" pitchFamily="2" charset="2"/>
              <a:buChar char=""/>
            </a:pPr>
            <a:r>
              <a:rPr lang="ja-JP" altLang="ja-JP" sz="28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応募作品</a:t>
            </a:r>
            <a:r>
              <a:rPr lang="en-US" altLang="ja-JP" sz="28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a:t>
            </a:r>
            <a:r>
              <a:rPr lang="ja-JP" altLang="ja-JP" sz="28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機能の成果（どのように背景課題を解決し、運営に貢献しているか）</a:t>
            </a:r>
            <a:endParaRPr lang="ja-JP" altLang="ja-JP" sz="2800" dirty="0">
              <a:solidFill>
                <a:srgbClr val="000000"/>
              </a:solidFill>
              <a:effectLst/>
              <a:latin typeface="メイリオ" panose="020B0604030504040204" pitchFamily="50" charset="-128"/>
              <a:ea typeface="メイリオ" panose="020B0604030504040204" pitchFamily="50" charset="-128"/>
              <a:cs typeface="HG丸ｺﾞｼｯｸM-PRO" panose="020F0600000000000000" pitchFamily="50" charset="-128"/>
            </a:endParaRPr>
          </a:p>
          <a:p>
            <a:pPr marL="342900" lvl="0" indent="-342900">
              <a:lnSpc>
                <a:spcPts val="3300"/>
              </a:lnSpc>
              <a:buFont typeface="Wingdings" panose="05000000000000000000" pitchFamily="2" charset="2"/>
              <a:buChar char=""/>
            </a:pPr>
            <a:r>
              <a:rPr lang="ja-JP" altLang="ja-JP" sz="28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期待効果に対するリターン</a:t>
            </a:r>
            <a:endParaRPr lang="ja-JP" altLang="ja-JP" sz="2800" dirty="0">
              <a:solidFill>
                <a:srgbClr val="000000"/>
              </a:solidFill>
              <a:effectLst/>
              <a:latin typeface="メイリオ" panose="020B0604030504040204" pitchFamily="50" charset="-128"/>
              <a:ea typeface="メイリオ" panose="020B0604030504040204" pitchFamily="50" charset="-128"/>
              <a:cs typeface="HG丸ｺﾞｼｯｸM-PRO" panose="020F0600000000000000" pitchFamily="50" charset="-128"/>
            </a:endParaRPr>
          </a:p>
          <a:p>
            <a:pPr lvl="0">
              <a:lnSpc>
                <a:spcPts val="3300"/>
              </a:lnSpc>
            </a:pPr>
            <a:endParaRPr lang="en-US" altLang="ja-JP" sz="2800" u="sng"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endParaRPr>
          </a:p>
          <a:p>
            <a:pPr lvl="0">
              <a:lnSpc>
                <a:spcPts val="3300"/>
              </a:lnSpc>
            </a:pPr>
            <a:r>
              <a:rPr lang="ja-JP" altLang="en-US" sz="2800" u="sng"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⑦</a:t>
            </a:r>
            <a:r>
              <a:rPr lang="ja-JP" altLang="ja-JP" sz="2800" u="sng"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将来課題</a:t>
            </a:r>
            <a:endParaRPr lang="ja-JP" altLang="ja-JP" sz="2800" dirty="0">
              <a:solidFill>
                <a:srgbClr val="000000"/>
              </a:solidFill>
              <a:effectLst/>
              <a:latin typeface="メイリオ" panose="020B0604030504040204" pitchFamily="50" charset="-128"/>
              <a:ea typeface="メイリオ" panose="020B0604030504040204" pitchFamily="50" charset="-128"/>
              <a:cs typeface="HG丸ｺﾞｼｯｸM-PRO" panose="020F0600000000000000" pitchFamily="50" charset="-128"/>
            </a:endParaRPr>
          </a:p>
          <a:p>
            <a:pPr marL="342900" lvl="0" indent="-342900">
              <a:lnSpc>
                <a:spcPts val="3300"/>
              </a:lnSpc>
              <a:buFont typeface="Wingdings" panose="05000000000000000000" pitchFamily="2" charset="2"/>
              <a:buChar char=""/>
            </a:pPr>
            <a:r>
              <a:rPr lang="ja-JP" altLang="ja-JP" sz="28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さらに追及すべき改善点</a:t>
            </a:r>
            <a:endParaRPr lang="ja-JP" altLang="ja-JP" sz="2800" dirty="0">
              <a:solidFill>
                <a:srgbClr val="000000"/>
              </a:solidFill>
              <a:effectLst/>
              <a:latin typeface="メイリオ" panose="020B0604030504040204" pitchFamily="50" charset="-128"/>
              <a:ea typeface="メイリオ" panose="020B0604030504040204" pitchFamily="50" charset="-128"/>
              <a:cs typeface="HG丸ｺﾞｼｯｸM-PRO" panose="020F0600000000000000" pitchFamily="50" charset="-128"/>
            </a:endParaRPr>
          </a:p>
          <a:p>
            <a:pPr marL="342900" lvl="0" indent="-342900">
              <a:lnSpc>
                <a:spcPts val="3300"/>
              </a:lnSpc>
              <a:buFont typeface="Wingdings" panose="05000000000000000000" pitchFamily="2" charset="2"/>
              <a:buChar char=""/>
            </a:pPr>
            <a:r>
              <a:rPr lang="ja-JP" altLang="ja-JP" sz="28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利用・運営の方法改善のマイルストン</a:t>
            </a:r>
            <a:endParaRPr lang="ja-JP" altLang="ja-JP" sz="2800" dirty="0">
              <a:solidFill>
                <a:srgbClr val="000000"/>
              </a:solidFill>
              <a:effectLst/>
              <a:latin typeface="メイリオ" panose="020B0604030504040204" pitchFamily="50" charset="-128"/>
              <a:ea typeface="メイリオ" panose="020B0604030504040204" pitchFamily="50" charset="-128"/>
              <a:cs typeface="HG丸ｺﾞｼｯｸM-PRO" panose="020F0600000000000000" pitchFamily="50" charset="-128"/>
            </a:endParaRPr>
          </a:p>
          <a:p>
            <a:pPr lvl="0">
              <a:lnSpc>
                <a:spcPts val="3300"/>
              </a:lnSpc>
            </a:pPr>
            <a:endParaRPr lang="en-US" altLang="ja-JP" sz="2800" u="sng"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endParaRPr>
          </a:p>
          <a:p>
            <a:pPr lvl="0">
              <a:lnSpc>
                <a:spcPts val="3300"/>
              </a:lnSpc>
            </a:pPr>
            <a:r>
              <a:rPr lang="ja-JP" altLang="en-US" sz="2800" u="sng"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⑧</a:t>
            </a:r>
            <a:r>
              <a:rPr lang="en-US" altLang="ja-JP" sz="2800" u="sng"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TIPS</a:t>
            </a:r>
            <a:endParaRPr lang="ja-JP" altLang="ja-JP" sz="2800" dirty="0">
              <a:solidFill>
                <a:srgbClr val="000000"/>
              </a:solidFill>
              <a:effectLst/>
              <a:latin typeface="メイリオ" panose="020B0604030504040204" pitchFamily="50" charset="-128"/>
              <a:ea typeface="メイリオ" panose="020B0604030504040204" pitchFamily="50" charset="-128"/>
              <a:cs typeface="HG丸ｺﾞｼｯｸM-PRO" panose="020F0600000000000000" pitchFamily="50" charset="-128"/>
            </a:endParaRPr>
          </a:p>
          <a:p>
            <a:pPr marL="342900" lvl="0" indent="-342900">
              <a:lnSpc>
                <a:spcPts val="3300"/>
              </a:lnSpc>
              <a:buFont typeface="Wingdings" panose="05000000000000000000" pitchFamily="2" charset="2"/>
              <a:buChar char=""/>
            </a:pPr>
            <a:r>
              <a:rPr lang="ja-JP" altLang="ja-JP" sz="28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作品構築過程での学び</a:t>
            </a:r>
            <a:endParaRPr lang="ja-JP" altLang="ja-JP" sz="2800" dirty="0">
              <a:solidFill>
                <a:srgbClr val="000000"/>
              </a:solidFill>
              <a:effectLst/>
              <a:latin typeface="メイリオ" panose="020B0604030504040204" pitchFamily="50" charset="-128"/>
              <a:ea typeface="メイリオ" panose="020B0604030504040204" pitchFamily="50" charset="-128"/>
              <a:cs typeface="HG丸ｺﾞｼｯｸM-PRO" panose="020F0600000000000000" pitchFamily="50" charset="-128"/>
            </a:endParaRPr>
          </a:p>
          <a:p>
            <a:pPr marL="342900" lvl="0" indent="-342900">
              <a:lnSpc>
                <a:spcPts val="3300"/>
              </a:lnSpc>
              <a:buFont typeface="Wingdings" panose="05000000000000000000" pitchFamily="2" charset="2"/>
              <a:buChar char=""/>
            </a:pPr>
            <a:r>
              <a:rPr lang="ja-JP" altLang="ja-JP" sz="2800" dirty="0">
                <a:solidFill>
                  <a:srgbClr val="000000"/>
                </a:solidFill>
                <a:effectLst/>
                <a:latin typeface="メイリオ" panose="020B0604030504040204" pitchFamily="50" charset="-128"/>
                <a:ea typeface="メイリオ" panose="020B0604030504040204" pitchFamily="50" charset="-128"/>
                <a:cs typeface="Arial" panose="020B0604020202020204" pitchFamily="34" charset="0"/>
              </a:rPr>
              <a:t>他社に伝えるべき成功の秘訣</a:t>
            </a:r>
            <a:endParaRPr lang="ja-JP" altLang="ja-JP" sz="2800" dirty="0">
              <a:solidFill>
                <a:srgbClr val="000000"/>
              </a:solidFill>
              <a:effectLst/>
              <a:latin typeface="メイリオ" panose="020B0604030504040204" pitchFamily="50" charset="-128"/>
              <a:ea typeface="メイリオ" panose="020B0604030504040204" pitchFamily="50" charset="-128"/>
              <a:cs typeface="HG丸ｺﾞｼｯｸM-PRO" panose="020F0600000000000000" pitchFamily="50" charset="-128"/>
            </a:endParaRPr>
          </a:p>
        </p:txBody>
      </p:sp>
      <p:sp>
        <p:nvSpPr>
          <p:cNvPr id="11" name="テキスト ボックス 10">
            <a:extLst>
              <a:ext uri="{FF2B5EF4-FFF2-40B4-BE49-F238E27FC236}">
                <a16:creationId xmlns:a16="http://schemas.microsoft.com/office/drawing/2014/main" id="{DC07B79D-45DA-4865-95F1-9BA72146EB2D}"/>
              </a:ext>
            </a:extLst>
          </p:cNvPr>
          <p:cNvSpPr txBox="1"/>
          <p:nvPr/>
        </p:nvSpPr>
        <p:spPr>
          <a:xfrm>
            <a:off x="4012062" y="585814"/>
            <a:ext cx="543739" cy="307777"/>
          </a:xfrm>
          <a:prstGeom prst="rect">
            <a:avLst/>
          </a:prstGeom>
          <a:solidFill>
            <a:schemeClr val="accent6">
              <a:lumMod val="20000"/>
              <a:lumOff val="80000"/>
            </a:schemeClr>
          </a:solidFill>
          <a:ln>
            <a:solidFill>
              <a:schemeClr val="accent6">
                <a:lumMod val="20000"/>
                <a:lumOff val="80000"/>
              </a:schemeClr>
            </a:solidFill>
          </a:ln>
        </p:spPr>
        <p:txBody>
          <a:bodyPr wrap="none" rtlCol="0">
            <a:spAutoFit/>
          </a:bodyPr>
          <a:lstStyle/>
          <a:p>
            <a:r>
              <a:rPr lang="ja-JP" altLang="en-US" sz="1400" dirty="0">
                <a:latin typeface="メイリオ" panose="020B0604030504040204" pitchFamily="50" charset="-128"/>
                <a:ea typeface="メイリオ" panose="020B0604030504040204" pitchFamily="50" charset="-128"/>
              </a:rPr>
              <a:t>必須</a:t>
            </a:r>
            <a:endParaRPr lang="en-US" altLang="ja-JP" sz="1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1371432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TotalTime>
  <Words>708</Words>
  <Application>Microsoft Office PowerPoint</Application>
  <PresentationFormat>画面に合わせる (4:3)</PresentationFormat>
  <Paragraphs>75</Paragraphs>
  <Slides>5</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メイリオ</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オフィス環境表彰部門 応募フォーマット</dc:title>
  <dc:subject/>
  <dc:creator>コンタクトセンター・アサード事務局</dc:creator>
  <cp:keywords/>
  <dc:description/>
  <cp:lastModifiedBy>平賀 めぐみ</cp:lastModifiedBy>
  <cp:revision>28</cp:revision>
  <dcterms:created xsi:type="dcterms:W3CDTF">2019-02-01T08:10:29Z</dcterms:created>
  <dcterms:modified xsi:type="dcterms:W3CDTF">2025-01-28T06:11:16Z</dcterms:modified>
  <cp:category/>
</cp:coreProperties>
</file>